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1"/>
  </p:notesMasterIdLst>
  <p:handoutMasterIdLst>
    <p:handoutMasterId r:id="rId12"/>
  </p:handoutMasterIdLst>
  <p:sldIdLst>
    <p:sldId id="291" r:id="rId2"/>
    <p:sldId id="294" r:id="rId3"/>
    <p:sldId id="298" r:id="rId4"/>
    <p:sldId id="299" r:id="rId5"/>
    <p:sldId id="300" r:id="rId6"/>
    <p:sldId id="301" r:id="rId7"/>
    <p:sldId id="304" r:id="rId8"/>
    <p:sldId id="307" r:id="rId9"/>
    <p:sldId id="297" r:id="rId1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A34B"/>
    <a:srgbClr val="002060"/>
    <a:srgbClr val="A02337"/>
    <a:srgbClr val="A50021"/>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71" autoAdjust="0"/>
    <p:restoredTop sz="80342" autoAdjust="0"/>
  </p:normalViewPr>
  <p:slideViewPr>
    <p:cSldViewPr snapToGrid="0">
      <p:cViewPr varScale="1">
        <p:scale>
          <a:sx n="123" d="100"/>
          <a:sy n="123" d="100"/>
        </p:scale>
        <p:origin x="1272" y="184"/>
      </p:cViewPr>
      <p:guideLst>
        <p:guide orient="horz" pos="2160"/>
        <p:guide pos="2880"/>
        <p:guide orient="horz" pos="1620"/>
      </p:guideLst>
    </p:cSldViewPr>
  </p:slideViewPr>
  <p:outlineViewPr>
    <p:cViewPr>
      <p:scale>
        <a:sx n="33" d="100"/>
        <a:sy n="33" d="100"/>
      </p:scale>
      <p:origin x="0" y="0"/>
    </p:cViewPr>
  </p:outlineViewPr>
  <p:notesTextViewPr>
    <p:cViewPr>
      <p:scale>
        <a:sx n="170" d="100"/>
        <a:sy n="170" d="100"/>
      </p:scale>
      <p:origin x="0" y="0"/>
    </p:cViewPr>
  </p:notesTextViewPr>
  <p:sorterViewPr>
    <p:cViewPr>
      <p:scale>
        <a:sx n="100" d="100"/>
        <a:sy n="100" d="100"/>
      </p:scale>
      <p:origin x="0" y="0"/>
    </p:cViewPr>
  </p:sorterViewPr>
  <p:notesViewPr>
    <p:cSldViewPr snapToGrid="0">
      <p:cViewPr varScale="1">
        <p:scale>
          <a:sx n="101" d="100"/>
          <a:sy n="101" d="100"/>
        </p:scale>
        <p:origin x="-3552"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EC228C-D218-495D-A886-42F7DDB9C1A7}" type="datetimeFigureOut">
              <a:rPr lang="en-US" smtClean="0"/>
              <a:t>3/12/26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40BF8D-4A40-4C2C-BEC7-DBCA88EC766F}" type="slidenum">
              <a:rPr lang="en-US" smtClean="0"/>
              <a:t>‹#›</a:t>
            </a:fld>
            <a:endParaRPr lang="en-US"/>
          </a:p>
        </p:txBody>
      </p:sp>
    </p:spTree>
    <p:extLst>
      <p:ext uri="{BB962C8B-B14F-4D97-AF65-F5344CB8AC3E}">
        <p14:creationId xmlns:p14="http://schemas.microsoft.com/office/powerpoint/2010/main" val="32911583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2D1E2F-BBAD-924A-9415-F9ADD5387FA4}" type="datetimeFigureOut">
              <a:rPr lang="en-US" smtClean="0"/>
              <a:t>3/12/26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3CF019-A9A4-F541-B5AA-44003FB8F095}" type="slidenum">
              <a:rPr lang="en-US" smtClean="0"/>
              <a:t>‹#›</a:t>
            </a:fld>
            <a:endParaRPr lang="en-US"/>
          </a:p>
        </p:txBody>
      </p:sp>
    </p:spTree>
    <p:extLst>
      <p:ext uri="{BB962C8B-B14F-4D97-AF65-F5344CB8AC3E}">
        <p14:creationId xmlns:p14="http://schemas.microsoft.com/office/powerpoint/2010/main" val="364932003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very glad to be here, my name is </a:t>
            </a:r>
            <a:r>
              <a:rPr lang="en-US" dirty="0" err="1"/>
              <a:t>yinfeng</a:t>
            </a:r>
            <a:r>
              <a:rPr lang="en-US" dirty="0"/>
              <a:t> </a:t>
            </a:r>
            <a:r>
              <a:rPr lang="en-US" dirty="0" err="1"/>
              <a:t>cao</a:t>
            </a:r>
            <a:r>
              <a:rPr lang="en-US" dirty="0"/>
              <a:t>, a final year </a:t>
            </a:r>
            <a:r>
              <a:rPr lang="en-US" dirty="0" err="1"/>
              <a:t>phd</a:t>
            </a:r>
            <a:r>
              <a:rPr lang="en-US" dirty="0"/>
              <a:t> supervised by prof. Jiannong </a:t>
            </a:r>
            <a:r>
              <a:rPr lang="en-US" dirty="0" err="1"/>
              <a:t>cao</a:t>
            </a:r>
            <a:r>
              <a:rPr lang="en-US" dirty="0"/>
              <a:t> from department of computing.</a:t>
            </a:r>
            <a:br>
              <a:rPr lang="en-US" dirty="0"/>
            </a:br>
            <a:r>
              <a:rPr lang="en-US" dirty="0"/>
              <a:t>Today, I will introduce our recent work about cryptocurrency and decentralized </a:t>
            </a:r>
            <a:r>
              <a:rPr lang="en-US" dirty="0" err="1"/>
              <a:t>finanance</a:t>
            </a:r>
            <a:endParaRPr lang="en-US" dirty="0"/>
          </a:p>
        </p:txBody>
      </p:sp>
      <p:sp>
        <p:nvSpPr>
          <p:cNvPr id="4" name="Slide Number Placeholder 3"/>
          <p:cNvSpPr>
            <a:spLocks noGrp="1"/>
          </p:cNvSpPr>
          <p:nvPr>
            <p:ph type="sldNum" sz="quarter" idx="5"/>
          </p:nvPr>
        </p:nvSpPr>
        <p:spPr/>
        <p:txBody>
          <a:bodyPr/>
          <a:lstStyle/>
          <a:p>
            <a:fld id="{093CF019-A9A4-F541-B5AA-44003FB8F095}" type="slidenum">
              <a:rPr lang="en-US" smtClean="0"/>
              <a:t>1</a:t>
            </a:fld>
            <a:endParaRPr lang="en-US"/>
          </a:p>
        </p:txBody>
      </p:sp>
    </p:spTree>
    <p:extLst>
      <p:ext uri="{BB962C8B-B14F-4D97-AF65-F5344CB8AC3E}">
        <p14:creationId xmlns:p14="http://schemas.microsoft.com/office/powerpoint/2010/main" val="3866130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At first, I would like to know how many of you have or even invest cryptocurrency such as bitcoins? Did you make money from it? </a:t>
            </a:r>
            <a:br>
              <a:rPr lang="en-US" dirty="0"/>
            </a:br>
            <a:br>
              <a:rPr lang="en-US" dirty="0"/>
            </a:br>
            <a:r>
              <a:rPr lang="en-US" dirty="0"/>
              <a:t>As we may know, there are many news and new policies about cryptocurrency day by day, from authorities to . We can feel that </a:t>
            </a:r>
            <a:r>
              <a:rPr lang="en-US" sz="1200" b="1" dirty="0"/>
              <a:t>Cryptocurrency is more and more important and reshaping the traditional finance. And In recent years, </a:t>
            </a:r>
            <a:r>
              <a:rPr lang="en-US" sz="1200" b="1" dirty="0" err="1"/>
              <a:t>nevknow</a:t>
            </a:r>
            <a:r>
              <a:rPr lang="en-US" sz="1200" b="1" dirty="0"/>
              <a:t> even bitcoin and many other cryptocurrency is recognized as a major assets</a:t>
            </a:r>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093CF019-A9A4-F541-B5AA-44003FB8F095}" type="slidenum">
              <a:rPr lang="en-US" smtClean="0"/>
              <a:t>2</a:t>
            </a:fld>
            <a:endParaRPr lang="en-US"/>
          </a:p>
        </p:txBody>
      </p:sp>
    </p:spTree>
    <p:extLst>
      <p:ext uri="{BB962C8B-B14F-4D97-AF65-F5344CB8AC3E}">
        <p14:creationId xmlns:p14="http://schemas.microsoft.com/office/powerpoint/2010/main" val="93195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411B2-F2A6-54A7-9A18-2876CFA04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6ACF87-2F44-AAC7-33AD-5A02CE7047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707400-E113-A818-1117-962B4BAA45FF}"/>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These flourish indeed happen, but also directly lead to a problem is that, as there are too many </a:t>
            </a:r>
            <a:r>
              <a:rPr lang="en-US" dirty="0" err="1"/>
              <a:t>cryptocurrencys</a:t>
            </a:r>
            <a:r>
              <a:rPr lang="en-US" dirty="0"/>
              <a:t>, and it is hard to efficiently manage them on different chains. Specially, first there are many types of tokens, from fungible tokens like Ethereum, to Non-</a:t>
            </a:r>
            <a:r>
              <a:rPr lang="en-US" dirty="0" err="1"/>
              <a:t>Fugustbles</a:t>
            </a:r>
            <a:r>
              <a:rPr lang="en-US" dirty="0"/>
              <a:t> tokens, Real-word assets, and even meme coins. And each chains can only host some of them, not all the tokens. Therefore, when user have tokens on multiple chains simultaneously or want to transfer token from one to another chain, it is very difficult. This is the cross-chain problem: </a:t>
            </a:r>
            <a:r>
              <a:rPr lang="en-US" altLang="zh-CN" sz="1200" b="1" dirty="0">
                <a:solidFill>
                  <a:srgbClr val="C00000"/>
                </a:solidFill>
              </a:rPr>
              <a:t>How to securely and efficiently move tokens from one chain to another (aka cross-chain)?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7A06D18D-5DE9-273D-745C-C09784CD796E}"/>
              </a:ext>
            </a:extLst>
          </p:cNvPr>
          <p:cNvSpPr>
            <a:spLocks noGrp="1"/>
          </p:cNvSpPr>
          <p:nvPr>
            <p:ph type="sldNum" sz="quarter" idx="5"/>
          </p:nvPr>
        </p:nvSpPr>
        <p:spPr/>
        <p:txBody>
          <a:bodyPr/>
          <a:lstStyle/>
          <a:p>
            <a:fld id="{093CF019-A9A4-F541-B5AA-44003FB8F095}" type="slidenum">
              <a:rPr lang="en-US" smtClean="0"/>
              <a:t>3</a:t>
            </a:fld>
            <a:endParaRPr lang="en-US"/>
          </a:p>
        </p:txBody>
      </p:sp>
    </p:spTree>
    <p:extLst>
      <p:ext uri="{BB962C8B-B14F-4D97-AF65-F5344CB8AC3E}">
        <p14:creationId xmlns:p14="http://schemas.microsoft.com/office/powerpoint/2010/main" val="108177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47249-9D63-570C-655B-6E90A4350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2514C8-7C72-A48B-E571-AD2CC41A8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D3B0-B9F5-9435-7E46-029506F1146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Actually, for cross-chain problem, we can easily find an </a:t>
            </a:r>
            <a:r>
              <a:rPr lang="en-US" dirty="0" err="1"/>
              <a:t>annology</a:t>
            </a:r>
            <a:r>
              <a:rPr lang="en-US" dirty="0"/>
              <a:t> of it in traditional </a:t>
            </a:r>
            <a:r>
              <a:rPr lang="en-US" dirty="0" err="1"/>
              <a:t>finiance</a:t>
            </a:r>
            <a:r>
              <a:rPr lang="en-US" dirty="0"/>
              <a:t>. That is, we can imagine chains as banks, and our tokens as funds in the banks. When a user want to transfer fund from one bank to anther, especially internationally, he must go through the SWIFT system, which is a system to communicate and coordinate with many banks to realized </a:t>
            </a:r>
            <a:r>
              <a:rPr lang="en-US" dirty="0" err="1"/>
              <a:t>interoperabilitby</a:t>
            </a:r>
            <a:r>
              <a:rPr lang="en-US" dirty="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a:t>Similary</a:t>
            </a:r>
            <a:r>
              <a:rPr lang="en-US" dirty="0"/>
              <a:t>, our target is </a:t>
            </a:r>
          </a:p>
        </p:txBody>
      </p:sp>
      <p:sp>
        <p:nvSpPr>
          <p:cNvPr id="4" name="Slide Number Placeholder 3">
            <a:extLst>
              <a:ext uri="{FF2B5EF4-FFF2-40B4-BE49-F238E27FC236}">
                <a16:creationId xmlns:a16="http://schemas.microsoft.com/office/drawing/2014/main" id="{8F0034B2-8EF6-7C66-A554-22FC5124CC06}"/>
              </a:ext>
            </a:extLst>
          </p:cNvPr>
          <p:cNvSpPr>
            <a:spLocks noGrp="1"/>
          </p:cNvSpPr>
          <p:nvPr>
            <p:ph type="sldNum" sz="quarter" idx="5"/>
          </p:nvPr>
        </p:nvSpPr>
        <p:spPr/>
        <p:txBody>
          <a:bodyPr/>
          <a:lstStyle/>
          <a:p>
            <a:fld id="{093CF019-A9A4-F541-B5AA-44003FB8F095}" type="slidenum">
              <a:rPr lang="en-US" smtClean="0"/>
              <a:t>4</a:t>
            </a:fld>
            <a:endParaRPr lang="en-US"/>
          </a:p>
        </p:txBody>
      </p:sp>
    </p:spTree>
    <p:extLst>
      <p:ext uri="{BB962C8B-B14F-4D97-AF65-F5344CB8AC3E}">
        <p14:creationId xmlns:p14="http://schemas.microsoft.com/office/powerpoint/2010/main" val="1131599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31630-4F80-12FD-DE12-05C619CA42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AD787-4E1D-4B35-8784-D49E752EA0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E0B1E8-65BA-0675-C871-4DC3FBE18BDA}"/>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0030E9E-40DB-77FE-8461-6366389AD8F9}"/>
              </a:ext>
            </a:extLst>
          </p:cNvPr>
          <p:cNvSpPr>
            <a:spLocks noGrp="1"/>
          </p:cNvSpPr>
          <p:nvPr>
            <p:ph type="sldNum" sz="quarter" idx="5"/>
          </p:nvPr>
        </p:nvSpPr>
        <p:spPr/>
        <p:txBody>
          <a:bodyPr/>
          <a:lstStyle/>
          <a:p>
            <a:fld id="{093CF019-A9A4-F541-B5AA-44003FB8F095}" type="slidenum">
              <a:rPr lang="en-US" smtClean="0"/>
              <a:t>5</a:t>
            </a:fld>
            <a:endParaRPr lang="en-US"/>
          </a:p>
        </p:txBody>
      </p:sp>
    </p:spTree>
    <p:extLst>
      <p:ext uri="{BB962C8B-B14F-4D97-AF65-F5344CB8AC3E}">
        <p14:creationId xmlns:p14="http://schemas.microsoft.com/office/powerpoint/2010/main" val="736351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68B36-86AF-5172-D914-D8991E584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8B9D8-CA18-BE9D-5D6B-9B3823758C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EF9E13-6B31-5B32-98C4-C097822B8880}"/>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B41CAA6-F9C2-34FB-5BA3-B47DE5653859}"/>
              </a:ext>
            </a:extLst>
          </p:cNvPr>
          <p:cNvSpPr>
            <a:spLocks noGrp="1"/>
          </p:cNvSpPr>
          <p:nvPr>
            <p:ph type="sldNum" sz="quarter" idx="5"/>
          </p:nvPr>
        </p:nvSpPr>
        <p:spPr/>
        <p:txBody>
          <a:bodyPr/>
          <a:lstStyle/>
          <a:p>
            <a:fld id="{093CF019-A9A4-F541-B5AA-44003FB8F095}" type="slidenum">
              <a:rPr lang="en-US" smtClean="0"/>
              <a:t>6</a:t>
            </a:fld>
            <a:endParaRPr lang="en-US"/>
          </a:p>
        </p:txBody>
      </p:sp>
    </p:spTree>
    <p:extLst>
      <p:ext uri="{BB962C8B-B14F-4D97-AF65-F5344CB8AC3E}">
        <p14:creationId xmlns:p14="http://schemas.microsoft.com/office/powerpoint/2010/main" val="721036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5806B-A8B1-8107-DF60-DDB363AD3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C64E00-090A-69A0-B60F-0164FE4553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E750DF-F5D0-B11E-B6FA-A644311AA22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E942B703-C73F-56ED-69DB-F47B6D401D36}"/>
              </a:ext>
            </a:extLst>
          </p:cNvPr>
          <p:cNvSpPr>
            <a:spLocks noGrp="1"/>
          </p:cNvSpPr>
          <p:nvPr>
            <p:ph type="sldNum" sz="quarter" idx="5"/>
          </p:nvPr>
        </p:nvSpPr>
        <p:spPr/>
        <p:txBody>
          <a:bodyPr/>
          <a:lstStyle/>
          <a:p>
            <a:fld id="{093CF019-A9A4-F541-B5AA-44003FB8F095}" type="slidenum">
              <a:rPr lang="en-US" smtClean="0"/>
              <a:t>7</a:t>
            </a:fld>
            <a:endParaRPr lang="en-US"/>
          </a:p>
        </p:txBody>
      </p:sp>
    </p:spTree>
    <p:extLst>
      <p:ext uri="{BB962C8B-B14F-4D97-AF65-F5344CB8AC3E}">
        <p14:creationId xmlns:p14="http://schemas.microsoft.com/office/powerpoint/2010/main" val="2933405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4F755-EEC8-EE3E-1498-EF24EF17D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8AB6CF-A705-60BE-5836-565EF42DF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1E00E8-B894-673B-0C13-1DE66723D0FB}"/>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A5A08602-E0C6-2083-EF27-27B0920DAE5A}"/>
              </a:ext>
            </a:extLst>
          </p:cNvPr>
          <p:cNvSpPr>
            <a:spLocks noGrp="1"/>
          </p:cNvSpPr>
          <p:nvPr>
            <p:ph type="sldNum" sz="quarter" idx="5"/>
          </p:nvPr>
        </p:nvSpPr>
        <p:spPr/>
        <p:txBody>
          <a:bodyPr/>
          <a:lstStyle/>
          <a:p>
            <a:fld id="{093CF019-A9A4-F541-B5AA-44003FB8F095}" type="slidenum">
              <a:rPr lang="en-US" smtClean="0"/>
              <a:t>8</a:t>
            </a:fld>
            <a:endParaRPr lang="en-US"/>
          </a:p>
        </p:txBody>
      </p:sp>
    </p:spTree>
    <p:extLst>
      <p:ext uri="{BB962C8B-B14F-4D97-AF65-F5344CB8AC3E}">
        <p14:creationId xmlns:p14="http://schemas.microsoft.com/office/powerpoint/2010/main" val="4159288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3CF019-A9A4-F541-B5AA-44003FB8F095}" type="slidenum">
              <a:rPr lang="en-US" smtClean="0"/>
              <a:t>9</a:t>
            </a:fld>
            <a:endParaRPr lang="en-US"/>
          </a:p>
        </p:txBody>
      </p:sp>
    </p:spTree>
    <p:extLst>
      <p:ext uri="{BB962C8B-B14F-4D97-AF65-F5344CB8AC3E}">
        <p14:creationId xmlns:p14="http://schemas.microsoft.com/office/powerpoint/2010/main" val="5192174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8.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8.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1.emf"/><Relationship Id="rId4" Type="http://schemas.openxmlformats.org/officeDocument/2006/relationships/image" Target="../media/image8.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5.emf"/><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A building with a sign on it&#10;&#10;Description automatically generated with low confidence">
            <a:extLst>
              <a:ext uri="{FF2B5EF4-FFF2-40B4-BE49-F238E27FC236}">
                <a16:creationId xmlns:a16="http://schemas.microsoft.com/office/drawing/2014/main" id="{D60681F7-13B8-FCA0-6853-6B0E2AD9D3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5" name="Rectangle 4">
            <a:extLst>
              <a:ext uri="{FF2B5EF4-FFF2-40B4-BE49-F238E27FC236}">
                <a16:creationId xmlns:a16="http://schemas.microsoft.com/office/drawing/2014/main" id="{00928782-DAAB-0EAE-05E5-9766D3A3A49A}"/>
              </a:ext>
            </a:extLst>
          </p:cNvPr>
          <p:cNvSpPr/>
          <p:nvPr userDrawn="1"/>
        </p:nvSpPr>
        <p:spPr>
          <a:xfrm>
            <a:off x="0" y="0"/>
            <a:ext cx="3152125" cy="51435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F7E9C05-0F4D-A4CA-84CA-E2AF658F8A8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428703" y="4710451"/>
            <a:ext cx="1548805" cy="202018"/>
          </a:xfrm>
          <a:prstGeom prst="rect">
            <a:avLst/>
          </a:prstGeom>
        </p:spPr>
      </p:pic>
      <p:sp>
        <p:nvSpPr>
          <p:cNvPr id="9" name="Title 1">
            <a:extLst>
              <a:ext uri="{FF2B5EF4-FFF2-40B4-BE49-F238E27FC236}">
                <a16:creationId xmlns:a16="http://schemas.microsoft.com/office/drawing/2014/main" id="{E62A8F99-4E69-B25E-2646-E39BE17AEA3C}"/>
              </a:ext>
            </a:extLst>
          </p:cNvPr>
          <p:cNvSpPr>
            <a:spLocks noGrp="1"/>
          </p:cNvSpPr>
          <p:nvPr>
            <p:ph type="ctrTitle" hasCustomPrompt="1"/>
          </p:nvPr>
        </p:nvSpPr>
        <p:spPr>
          <a:xfrm>
            <a:off x="114791" y="1993106"/>
            <a:ext cx="3037334" cy="1157288"/>
          </a:xfrm>
        </p:spPr>
        <p:txBody>
          <a:bodyPr anchor="b">
            <a:noAutofit/>
          </a:bodyPr>
          <a:lstStyle>
            <a:lvl1pPr algn="l">
              <a:defRPr sz="4000" b="0">
                <a:solidFill>
                  <a:schemeClr val="tx1"/>
                </a:solidFill>
              </a:defRPr>
            </a:lvl1pPr>
          </a:lstStyle>
          <a:p>
            <a:r>
              <a:rPr lang="en-US" dirty="0"/>
              <a:t>Click to edit </a:t>
            </a:r>
            <a:br>
              <a:rPr lang="en-US" dirty="0"/>
            </a:br>
            <a:r>
              <a:rPr lang="en-US" dirty="0"/>
              <a:t>Master title style</a:t>
            </a:r>
          </a:p>
        </p:txBody>
      </p:sp>
      <p:sp>
        <p:nvSpPr>
          <p:cNvPr id="10" name="Subtitle 2">
            <a:extLst>
              <a:ext uri="{FF2B5EF4-FFF2-40B4-BE49-F238E27FC236}">
                <a16:creationId xmlns:a16="http://schemas.microsoft.com/office/drawing/2014/main" id="{43F10954-5E8B-C77C-AB5A-3FFDE4D94C66}"/>
              </a:ext>
            </a:extLst>
          </p:cNvPr>
          <p:cNvSpPr>
            <a:spLocks noGrp="1"/>
          </p:cNvSpPr>
          <p:nvPr>
            <p:ph type="subTitle" idx="1"/>
          </p:nvPr>
        </p:nvSpPr>
        <p:spPr>
          <a:xfrm>
            <a:off x="120136" y="3150394"/>
            <a:ext cx="3031990" cy="997347"/>
          </a:xfrm>
          <a:prstGeom prst="rect">
            <a:avLst/>
          </a:prstGeom>
        </p:spPr>
        <p:txBody>
          <a:bodyPr>
            <a:normAutofit/>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a:extLst>
              <a:ext uri="{FF2B5EF4-FFF2-40B4-BE49-F238E27FC236}">
                <a16:creationId xmlns:a16="http://schemas.microsoft.com/office/drawing/2014/main" id="{569B090C-E107-4C47-886E-3DF1EC2D9FE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2394" y="229118"/>
            <a:ext cx="1970712" cy="377582"/>
          </a:xfrm>
          <a:prstGeom prst="rect">
            <a:avLst/>
          </a:prstGeom>
        </p:spPr>
      </p:pic>
    </p:spTree>
    <p:extLst>
      <p:ext uri="{BB962C8B-B14F-4D97-AF65-F5344CB8AC3E}">
        <p14:creationId xmlns:p14="http://schemas.microsoft.com/office/powerpoint/2010/main" val="4071085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8" name="Picture 7" descr="A picture containing sky, outdoor&#10;&#10;Description automatically generated">
            <a:extLst>
              <a:ext uri="{FF2B5EF4-FFF2-40B4-BE49-F238E27FC236}">
                <a16:creationId xmlns:a16="http://schemas.microsoft.com/office/drawing/2014/main" id="{AD594E73-647C-2A39-4C03-60F283C1C4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5" name="Title 1">
            <a:extLst>
              <a:ext uri="{FF2B5EF4-FFF2-40B4-BE49-F238E27FC236}">
                <a16:creationId xmlns:a16="http://schemas.microsoft.com/office/drawing/2014/main" id="{2D19DE88-F7A5-F543-8EAD-B96C80292E85}"/>
              </a:ext>
            </a:extLst>
          </p:cNvPr>
          <p:cNvSpPr>
            <a:spLocks noGrp="1"/>
          </p:cNvSpPr>
          <p:nvPr>
            <p:ph type="ctrTitle" hasCustomPrompt="1"/>
          </p:nvPr>
        </p:nvSpPr>
        <p:spPr>
          <a:xfrm>
            <a:off x="183965" y="771878"/>
            <a:ext cx="5229706" cy="1157288"/>
          </a:xfrm>
        </p:spPr>
        <p:txBody>
          <a:bodyPr anchor="b">
            <a:noAutofit/>
          </a:bodyPr>
          <a:lstStyle>
            <a:lvl1pPr algn="l">
              <a:defRPr sz="4000" b="0">
                <a:solidFill>
                  <a:schemeClr val="tx1"/>
                </a:solidFill>
              </a:defRPr>
            </a:lvl1pPr>
          </a:lstStyle>
          <a:p>
            <a:r>
              <a:rPr lang="en-US" dirty="0"/>
              <a:t>Click to edit </a:t>
            </a:r>
            <a:br>
              <a:rPr lang="en-US" dirty="0"/>
            </a:br>
            <a:r>
              <a:rPr lang="en-US" dirty="0"/>
              <a:t>Master title style</a:t>
            </a:r>
          </a:p>
        </p:txBody>
      </p:sp>
      <p:sp>
        <p:nvSpPr>
          <p:cNvPr id="16" name="Subtitle 2">
            <a:extLst>
              <a:ext uri="{FF2B5EF4-FFF2-40B4-BE49-F238E27FC236}">
                <a16:creationId xmlns:a16="http://schemas.microsoft.com/office/drawing/2014/main" id="{D7ADC6F6-B9EA-5B40-9683-61177264411B}"/>
              </a:ext>
            </a:extLst>
          </p:cNvPr>
          <p:cNvSpPr>
            <a:spLocks noGrp="1"/>
          </p:cNvSpPr>
          <p:nvPr>
            <p:ph type="subTitle" idx="1"/>
          </p:nvPr>
        </p:nvSpPr>
        <p:spPr>
          <a:xfrm>
            <a:off x="192555" y="1929166"/>
            <a:ext cx="5220050" cy="997347"/>
          </a:xfrm>
          <a:prstGeom prst="rect">
            <a:avLst/>
          </a:prstGeom>
        </p:spPr>
        <p:txBody>
          <a:bodyPr>
            <a:normAutofit/>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2" name="Picture 1">
            <a:extLst>
              <a:ext uri="{FF2B5EF4-FFF2-40B4-BE49-F238E27FC236}">
                <a16:creationId xmlns:a16="http://schemas.microsoft.com/office/drawing/2014/main" id="{3EBC3907-7533-C942-83A3-F7DC01C4162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03566" y="264832"/>
            <a:ext cx="1548805" cy="202018"/>
          </a:xfrm>
          <a:prstGeom prst="rect">
            <a:avLst/>
          </a:prstGeom>
        </p:spPr>
      </p:pic>
      <p:pic>
        <p:nvPicPr>
          <p:cNvPr id="9" name="Picture 8">
            <a:extLst>
              <a:ext uri="{FF2B5EF4-FFF2-40B4-BE49-F238E27FC236}">
                <a16:creationId xmlns:a16="http://schemas.microsoft.com/office/drawing/2014/main" id="{F36FDB9E-5101-9207-EBF3-D1CFA0887A7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2394" y="229118"/>
            <a:ext cx="1970712" cy="377582"/>
          </a:xfrm>
          <a:prstGeom prst="rect">
            <a:avLst/>
          </a:prstGeom>
        </p:spPr>
      </p:pic>
    </p:spTree>
    <p:extLst>
      <p:ext uri="{BB962C8B-B14F-4D97-AF65-F5344CB8AC3E}">
        <p14:creationId xmlns:p14="http://schemas.microsoft.com/office/powerpoint/2010/main" val="128494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4" name="Picture 3" descr="A picture containing outdoor, building&#10;&#10;Description automatically generated">
            <a:extLst>
              <a:ext uri="{FF2B5EF4-FFF2-40B4-BE49-F238E27FC236}">
                <a16:creationId xmlns:a16="http://schemas.microsoft.com/office/drawing/2014/main" id="{E0C7E362-5769-6338-397F-38D02DDEED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5" name="Title 1">
            <a:extLst>
              <a:ext uri="{FF2B5EF4-FFF2-40B4-BE49-F238E27FC236}">
                <a16:creationId xmlns:a16="http://schemas.microsoft.com/office/drawing/2014/main" id="{2D19DE88-F7A5-F543-8EAD-B96C80292E85}"/>
              </a:ext>
            </a:extLst>
          </p:cNvPr>
          <p:cNvSpPr>
            <a:spLocks noGrp="1"/>
          </p:cNvSpPr>
          <p:nvPr>
            <p:ph type="ctrTitle" hasCustomPrompt="1"/>
          </p:nvPr>
        </p:nvSpPr>
        <p:spPr>
          <a:xfrm>
            <a:off x="183965" y="771878"/>
            <a:ext cx="5229706" cy="1157288"/>
          </a:xfrm>
        </p:spPr>
        <p:txBody>
          <a:bodyPr anchor="b">
            <a:noAutofit/>
          </a:bodyPr>
          <a:lstStyle>
            <a:lvl1pPr algn="l">
              <a:defRPr sz="4000" b="0">
                <a:solidFill>
                  <a:schemeClr val="tx1"/>
                </a:solidFill>
              </a:defRPr>
            </a:lvl1pPr>
          </a:lstStyle>
          <a:p>
            <a:r>
              <a:rPr lang="en-US" dirty="0"/>
              <a:t>Click to edit </a:t>
            </a:r>
            <a:br>
              <a:rPr lang="en-US" dirty="0"/>
            </a:br>
            <a:r>
              <a:rPr lang="en-US" dirty="0"/>
              <a:t>Master title style</a:t>
            </a:r>
          </a:p>
        </p:txBody>
      </p:sp>
      <p:sp>
        <p:nvSpPr>
          <p:cNvPr id="16" name="Subtitle 2">
            <a:extLst>
              <a:ext uri="{FF2B5EF4-FFF2-40B4-BE49-F238E27FC236}">
                <a16:creationId xmlns:a16="http://schemas.microsoft.com/office/drawing/2014/main" id="{D7ADC6F6-B9EA-5B40-9683-61177264411B}"/>
              </a:ext>
            </a:extLst>
          </p:cNvPr>
          <p:cNvSpPr>
            <a:spLocks noGrp="1"/>
          </p:cNvSpPr>
          <p:nvPr>
            <p:ph type="subTitle" idx="1"/>
          </p:nvPr>
        </p:nvSpPr>
        <p:spPr>
          <a:xfrm>
            <a:off x="192555" y="1929166"/>
            <a:ext cx="5220050" cy="997347"/>
          </a:xfrm>
          <a:prstGeom prst="rect">
            <a:avLst/>
          </a:prstGeom>
        </p:spPr>
        <p:txBody>
          <a:bodyPr>
            <a:normAutofit/>
          </a:bodyPr>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2" name="Picture 1">
            <a:extLst>
              <a:ext uri="{FF2B5EF4-FFF2-40B4-BE49-F238E27FC236}">
                <a16:creationId xmlns:a16="http://schemas.microsoft.com/office/drawing/2014/main" id="{3EBC3907-7533-C942-83A3-F7DC01C4162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03566" y="264832"/>
            <a:ext cx="1548805" cy="202018"/>
          </a:xfrm>
          <a:prstGeom prst="rect">
            <a:avLst/>
          </a:prstGeom>
        </p:spPr>
      </p:pic>
      <p:pic>
        <p:nvPicPr>
          <p:cNvPr id="9" name="Picture 8">
            <a:extLst>
              <a:ext uri="{FF2B5EF4-FFF2-40B4-BE49-F238E27FC236}">
                <a16:creationId xmlns:a16="http://schemas.microsoft.com/office/drawing/2014/main" id="{F36FDB9E-5101-9207-EBF3-D1CFA0887A7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32394" y="229118"/>
            <a:ext cx="1970712" cy="377582"/>
          </a:xfrm>
          <a:prstGeom prst="rect">
            <a:avLst/>
          </a:prstGeom>
        </p:spPr>
      </p:pic>
    </p:spTree>
    <p:extLst>
      <p:ext uri="{BB962C8B-B14F-4D97-AF65-F5344CB8AC3E}">
        <p14:creationId xmlns:p14="http://schemas.microsoft.com/office/powerpoint/2010/main" val="325798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0B6021-8E99-454D-A4B5-DBFB061F95C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286"/>
            <a:ext cx="9144000" cy="5138928"/>
          </a:xfrm>
          <a:prstGeom prst="rect">
            <a:avLst/>
          </a:prstGeom>
        </p:spPr>
      </p:pic>
      <p:sp>
        <p:nvSpPr>
          <p:cNvPr id="15" name="Title 1">
            <a:extLst>
              <a:ext uri="{FF2B5EF4-FFF2-40B4-BE49-F238E27FC236}">
                <a16:creationId xmlns:a16="http://schemas.microsoft.com/office/drawing/2014/main" id="{2D19DE88-F7A5-F543-8EAD-B96C80292E85}"/>
              </a:ext>
            </a:extLst>
          </p:cNvPr>
          <p:cNvSpPr>
            <a:spLocks noGrp="1"/>
          </p:cNvSpPr>
          <p:nvPr>
            <p:ph type="ctrTitle" hasCustomPrompt="1"/>
          </p:nvPr>
        </p:nvSpPr>
        <p:spPr>
          <a:xfrm>
            <a:off x="3623731" y="1079517"/>
            <a:ext cx="5229706" cy="1157288"/>
          </a:xfrm>
        </p:spPr>
        <p:txBody>
          <a:bodyPr anchor="b">
            <a:noAutofit/>
          </a:bodyPr>
          <a:lstStyle>
            <a:lvl1pPr algn="r">
              <a:defRPr sz="4000" b="0">
                <a:solidFill>
                  <a:schemeClr val="tx1"/>
                </a:solidFill>
              </a:defRPr>
            </a:lvl1pPr>
          </a:lstStyle>
          <a:p>
            <a:r>
              <a:rPr lang="en-US" dirty="0"/>
              <a:t>Click to edit </a:t>
            </a:r>
            <a:br>
              <a:rPr lang="en-US" dirty="0"/>
            </a:br>
            <a:r>
              <a:rPr lang="en-US" dirty="0"/>
              <a:t>Master title style</a:t>
            </a:r>
          </a:p>
        </p:txBody>
      </p:sp>
      <p:sp>
        <p:nvSpPr>
          <p:cNvPr id="16" name="Subtitle 2">
            <a:extLst>
              <a:ext uri="{FF2B5EF4-FFF2-40B4-BE49-F238E27FC236}">
                <a16:creationId xmlns:a16="http://schemas.microsoft.com/office/drawing/2014/main" id="{D7ADC6F6-B9EA-5B40-9683-61177264411B}"/>
              </a:ext>
            </a:extLst>
          </p:cNvPr>
          <p:cNvSpPr>
            <a:spLocks noGrp="1"/>
          </p:cNvSpPr>
          <p:nvPr>
            <p:ph type="subTitle" idx="1"/>
          </p:nvPr>
        </p:nvSpPr>
        <p:spPr>
          <a:xfrm>
            <a:off x="3632321" y="2236805"/>
            <a:ext cx="5220050" cy="997347"/>
          </a:xfrm>
          <a:prstGeom prst="rect">
            <a:avLst/>
          </a:prstGeom>
        </p:spPr>
        <p:txBody>
          <a:bodyPr>
            <a:normAutofit/>
          </a:bodyPr>
          <a:lstStyle>
            <a:lvl1pPr marL="0" indent="0" algn="r">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2" name="Picture 1">
            <a:extLst>
              <a:ext uri="{FF2B5EF4-FFF2-40B4-BE49-F238E27FC236}">
                <a16:creationId xmlns:a16="http://schemas.microsoft.com/office/drawing/2014/main" id="{3EBC3907-7533-C942-83A3-F7DC01C4162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03566" y="264832"/>
            <a:ext cx="1548805" cy="202018"/>
          </a:xfrm>
          <a:prstGeom prst="rect">
            <a:avLst/>
          </a:prstGeom>
        </p:spPr>
      </p:pic>
      <p:pic>
        <p:nvPicPr>
          <p:cNvPr id="7" name="Picture 6">
            <a:extLst>
              <a:ext uri="{FF2B5EF4-FFF2-40B4-BE49-F238E27FC236}">
                <a16:creationId xmlns:a16="http://schemas.microsoft.com/office/drawing/2014/main" id="{569B090C-E107-4C47-886E-3DF1EC2D9FE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965" y="197148"/>
            <a:ext cx="1970712" cy="377582"/>
          </a:xfrm>
          <a:prstGeom prst="rect">
            <a:avLst/>
          </a:prstGeom>
        </p:spPr>
      </p:pic>
    </p:spTree>
    <p:extLst>
      <p:ext uri="{BB962C8B-B14F-4D97-AF65-F5344CB8AC3E}">
        <p14:creationId xmlns:p14="http://schemas.microsoft.com/office/powerpoint/2010/main" val="972711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343849-8FC5-0F41-8FB9-FAA143DD3D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286"/>
            <a:ext cx="9144000" cy="5138928"/>
          </a:xfrm>
          <a:prstGeom prst="rect">
            <a:avLst/>
          </a:prstGeom>
        </p:spPr>
      </p:pic>
      <p:sp>
        <p:nvSpPr>
          <p:cNvPr id="15" name="Title 1">
            <a:extLst>
              <a:ext uri="{FF2B5EF4-FFF2-40B4-BE49-F238E27FC236}">
                <a16:creationId xmlns:a16="http://schemas.microsoft.com/office/drawing/2014/main" id="{2D19DE88-F7A5-F543-8EAD-B96C80292E85}"/>
              </a:ext>
            </a:extLst>
          </p:cNvPr>
          <p:cNvSpPr>
            <a:spLocks noGrp="1"/>
          </p:cNvSpPr>
          <p:nvPr>
            <p:ph type="ctrTitle" hasCustomPrompt="1"/>
          </p:nvPr>
        </p:nvSpPr>
        <p:spPr>
          <a:xfrm>
            <a:off x="3623731" y="914173"/>
            <a:ext cx="5229706" cy="1157288"/>
          </a:xfrm>
        </p:spPr>
        <p:txBody>
          <a:bodyPr anchor="b">
            <a:noAutofit/>
          </a:bodyPr>
          <a:lstStyle>
            <a:lvl1pPr algn="r">
              <a:defRPr sz="4000" b="0">
                <a:solidFill>
                  <a:schemeClr val="tx1"/>
                </a:solidFill>
              </a:defRPr>
            </a:lvl1pPr>
          </a:lstStyle>
          <a:p>
            <a:r>
              <a:rPr lang="en-US" dirty="0"/>
              <a:t>Click to edit </a:t>
            </a:r>
            <a:br>
              <a:rPr lang="en-US" dirty="0"/>
            </a:br>
            <a:r>
              <a:rPr lang="en-US" dirty="0"/>
              <a:t>Master title style</a:t>
            </a:r>
          </a:p>
        </p:txBody>
      </p:sp>
      <p:sp>
        <p:nvSpPr>
          <p:cNvPr id="16" name="Subtitle 2">
            <a:extLst>
              <a:ext uri="{FF2B5EF4-FFF2-40B4-BE49-F238E27FC236}">
                <a16:creationId xmlns:a16="http://schemas.microsoft.com/office/drawing/2014/main" id="{D7ADC6F6-B9EA-5B40-9683-61177264411B}"/>
              </a:ext>
            </a:extLst>
          </p:cNvPr>
          <p:cNvSpPr>
            <a:spLocks noGrp="1"/>
          </p:cNvSpPr>
          <p:nvPr>
            <p:ph type="subTitle" idx="1"/>
          </p:nvPr>
        </p:nvSpPr>
        <p:spPr>
          <a:xfrm>
            <a:off x="3632321" y="2071461"/>
            <a:ext cx="5220050" cy="997347"/>
          </a:xfrm>
          <a:prstGeom prst="rect">
            <a:avLst/>
          </a:prstGeom>
        </p:spPr>
        <p:txBody>
          <a:bodyPr>
            <a:normAutofit/>
          </a:bodyPr>
          <a:lstStyle>
            <a:lvl1pPr marL="0" indent="0" algn="r">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a:extLst>
              <a:ext uri="{FF2B5EF4-FFF2-40B4-BE49-F238E27FC236}">
                <a16:creationId xmlns:a16="http://schemas.microsoft.com/office/drawing/2014/main" id="{569B090C-E107-4C47-886E-3DF1EC2D9FE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881658" y="245019"/>
            <a:ext cx="1970712" cy="377582"/>
          </a:xfrm>
          <a:prstGeom prst="rect">
            <a:avLst/>
          </a:prstGeom>
        </p:spPr>
      </p:pic>
      <p:pic>
        <p:nvPicPr>
          <p:cNvPr id="8" name="Picture 7">
            <a:extLst>
              <a:ext uri="{FF2B5EF4-FFF2-40B4-BE49-F238E27FC236}">
                <a16:creationId xmlns:a16="http://schemas.microsoft.com/office/drawing/2014/main" id="{828CD577-4669-1342-AFA4-3A86F9C4210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03565" y="4686519"/>
            <a:ext cx="1548805" cy="202018"/>
          </a:xfrm>
          <a:prstGeom prst="rect">
            <a:avLst/>
          </a:prstGeom>
        </p:spPr>
      </p:pic>
    </p:spTree>
    <p:extLst>
      <p:ext uri="{BB962C8B-B14F-4D97-AF65-F5344CB8AC3E}">
        <p14:creationId xmlns:p14="http://schemas.microsoft.com/office/powerpoint/2010/main" val="2644446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4" name="Picture 3" descr="A high angle view of buildings&#10;&#10;Description automatically generated with medium confidence">
            <a:extLst>
              <a:ext uri="{FF2B5EF4-FFF2-40B4-BE49-F238E27FC236}">
                <a16:creationId xmlns:a16="http://schemas.microsoft.com/office/drawing/2014/main" id="{ACD29FB0-13C5-30F3-5DD8-C9BB1826495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Picture 4" descr="A high angle view of buildings&#10;&#10;Description automatically generated with medium confidence">
            <a:extLst>
              <a:ext uri="{FF2B5EF4-FFF2-40B4-BE49-F238E27FC236}">
                <a16:creationId xmlns:a16="http://schemas.microsoft.com/office/drawing/2014/main" id="{522A4DAF-3A47-281E-90EC-448DF3792E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9144000" cy="5143500"/>
          </a:xfrm>
          <a:prstGeom prst="rect">
            <a:avLst/>
          </a:prstGeom>
        </p:spPr>
      </p:pic>
      <p:pic>
        <p:nvPicPr>
          <p:cNvPr id="8" name="Picture 7">
            <a:extLst>
              <a:ext uri="{FF2B5EF4-FFF2-40B4-BE49-F238E27FC236}">
                <a16:creationId xmlns:a16="http://schemas.microsoft.com/office/drawing/2014/main" id="{40B14762-5AB9-7644-8BBF-C7C0C2D0139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90997" y="0"/>
            <a:ext cx="4453002" cy="5143500"/>
          </a:xfrm>
          <a:prstGeom prst="rect">
            <a:avLst/>
          </a:prstGeom>
          <a:solidFill>
            <a:srgbClr val="A02337">
              <a:alpha val="87000"/>
            </a:srgbClr>
          </a:solidFill>
        </p:spPr>
      </p:pic>
      <p:sp>
        <p:nvSpPr>
          <p:cNvPr id="9" name="Title 1">
            <a:extLst>
              <a:ext uri="{FF2B5EF4-FFF2-40B4-BE49-F238E27FC236}">
                <a16:creationId xmlns:a16="http://schemas.microsoft.com/office/drawing/2014/main" id="{8E22D469-66DA-3646-A3F5-62A37514247B}"/>
              </a:ext>
            </a:extLst>
          </p:cNvPr>
          <p:cNvSpPr>
            <a:spLocks noGrp="1"/>
          </p:cNvSpPr>
          <p:nvPr>
            <p:ph type="ctrTitle" hasCustomPrompt="1"/>
          </p:nvPr>
        </p:nvSpPr>
        <p:spPr>
          <a:xfrm>
            <a:off x="4946785" y="1589822"/>
            <a:ext cx="3987268" cy="1157288"/>
          </a:xfrm>
        </p:spPr>
        <p:txBody>
          <a:bodyPr anchor="b">
            <a:noAutofit/>
          </a:bodyPr>
          <a:lstStyle>
            <a:lvl1pPr algn="l">
              <a:defRPr sz="4000" b="0">
                <a:solidFill>
                  <a:schemeClr val="bg1"/>
                </a:solidFill>
              </a:defRPr>
            </a:lvl1pPr>
          </a:lstStyle>
          <a:p>
            <a:r>
              <a:rPr lang="en-US" dirty="0"/>
              <a:t>Click to edit </a:t>
            </a:r>
            <a:br>
              <a:rPr lang="en-US" dirty="0"/>
            </a:br>
            <a:r>
              <a:rPr lang="en-US" dirty="0"/>
              <a:t>Master title style</a:t>
            </a:r>
          </a:p>
        </p:txBody>
      </p:sp>
      <p:sp>
        <p:nvSpPr>
          <p:cNvPr id="12" name="Subtitle 2">
            <a:extLst>
              <a:ext uri="{FF2B5EF4-FFF2-40B4-BE49-F238E27FC236}">
                <a16:creationId xmlns:a16="http://schemas.microsoft.com/office/drawing/2014/main" id="{9BB62562-CB73-EE4A-B26A-53A04DF0C6A6}"/>
              </a:ext>
            </a:extLst>
          </p:cNvPr>
          <p:cNvSpPr>
            <a:spLocks noGrp="1"/>
          </p:cNvSpPr>
          <p:nvPr>
            <p:ph type="subTitle" idx="1"/>
          </p:nvPr>
        </p:nvSpPr>
        <p:spPr>
          <a:xfrm>
            <a:off x="4953081" y="2747110"/>
            <a:ext cx="3979906" cy="997347"/>
          </a:xfrm>
          <a:prstGeom prst="rect">
            <a:avLst/>
          </a:prstGeom>
        </p:spPr>
        <p:txBody>
          <a:bodyPr>
            <a:norm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a:extLst>
              <a:ext uri="{FF2B5EF4-FFF2-40B4-BE49-F238E27FC236}">
                <a16:creationId xmlns:a16="http://schemas.microsoft.com/office/drawing/2014/main" id="{433AF28B-49E6-F74F-802F-1408C898F84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03565" y="4686519"/>
            <a:ext cx="1548805" cy="202018"/>
          </a:xfrm>
          <a:prstGeom prst="rect">
            <a:avLst/>
          </a:prstGeom>
        </p:spPr>
      </p:pic>
      <p:pic>
        <p:nvPicPr>
          <p:cNvPr id="14" name="Picture 13">
            <a:extLst>
              <a:ext uri="{FF2B5EF4-FFF2-40B4-BE49-F238E27FC236}">
                <a16:creationId xmlns:a16="http://schemas.microsoft.com/office/drawing/2014/main" id="{3A640FDA-DE10-F54D-9E60-85E27076971D}"/>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946785" y="236904"/>
            <a:ext cx="1970713" cy="377582"/>
          </a:xfrm>
          <a:prstGeom prst="rect">
            <a:avLst/>
          </a:prstGeom>
        </p:spPr>
      </p:pic>
    </p:spTree>
    <p:extLst>
      <p:ext uri="{BB962C8B-B14F-4D97-AF65-F5344CB8AC3E}">
        <p14:creationId xmlns:p14="http://schemas.microsoft.com/office/powerpoint/2010/main" val="3616938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9E852F0-B992-2B4D-8E92-7138DD36F42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8" name="Rectangle 7">
            <a:extLst>
              <a:ext uri="{FF2B5EF4-FFF2-40B4-BE49-F238E27FC236}">
                <a16:creationId xmlns:a16="http://schemas.microsoft.com/office/drawing/2014/main" id="{CC374D08-1B64-E649-A8F3-3465DA55601B}"/>
              </a:ext>
            </a:extLst>
          </p:cNvPr>
          <p:cNvSpPr/>
          <p:nvPr userDrawn="1"/>
        </p:nvSpPr>
        <p:spPr>
          <a:xfrm>
            <a:off x="4690997" y="0"/>
            <a:ext cx="4453002" cy="5143500"/>
          </a:xfrm>
          <a:prstGeom prst="rect">
            <a:avLst/>
          </a:prstGeom>
          <a:solidFill>
            <a:srgbClr val="A02337">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61ABF0E9-3472-9C4B-890F-AA55CFB1556F}"/>
              </a:ext>
            </a:extLst>
          </p:cNvPr>
          <p:cNvSpPr>
            <a:spLocks noGrp="1"/>
          </p:cNvSpPr>
          <p:nvPr>
            <p:ph type="ctrTitle" hasCustomPrompt="1"/>
          </p:nvPr>
        </p:nvSpPr>
        <p:spPr>
          <a:xfrm>
            <a:off x="4946785" y="1589822"/>
            <a:ext cx="3987268" cy="1157288"/>
          </a:xfrm>
        </p:spPr>
        <p:txBody>
          <a:bodyPr anchor="b">
            <a:noAutofit/>
          </a:bodyPr>
          <a:lstStyle>
            <a:lvl1pPr algn="l">
              <a:defRPr sz="4000" b="0">
                <a:solidFill>
                  <a:schemeClr val="bg1"/>
                </a:solidFill>
              </a:defRPr>
            </a:lvl1pPr>
          </a:lstStyle>
          <a:p>
            <a:r>
              <a:rPr lang="en-US" dirty="0"/>
              <a:t>Click to edit </a:t>
            </a:r>
            <a:br>
              <a:rPr lang="en-US" dirty="0"/>
            </a:br>
            <a:r>
              <a:rPr lang="en-US" dirty="0"/>
              <a:t>Master title style</a:t>
            </a:r>
          </a:p>
        </p:txBody>
      </p:sp>
      <p:sp>
        <p:nvSpPr>
          <p:cNvPr id="12" name="Subtitle 2">
            <a:extLst>
              <a:ext uri="{FF2B5EF4-FFF2-40B4-BE49-F238E27FC236}">
                <a16:creationId xmlns:a16="http://schemas.microsoft.com/office/drawing/2014/main" id="{777458AB-6DCF-A547-A957-CF814F8DBA0A}"/>
              </a:ext>
            </a:extLst>
          </p:cNvPr>
          <p:cNvSpPr>
            <a:spLocks noGrp="1"/>
          </p:cNvSpPr>
          <p:nvPr>
            <p:ph type="subTitle" idx="1"/>
          </p:nvPr>
        </p:nvSpPr>
        <p:spPr>
          <a:xfrm>
            <a:off x="4953081" y="2747110"/>
            <a:ext cx="3979906" cy="997347"/>
          </a:xfrm>
          <a:prstGeom prst="rect">
            <a:avLst/>
          </a:prstGeom>
        </p:spPr>
        <p:txBody>
          <a:bodyPr>
            <a:norm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a:extLst>
              <a:ext uri="{FF2B5EF4-FFF2-40B4-BE49-F238E27FC236}">
                <a16:creationId xmlns:a16="http://schemas.microsoft.com/office/drawing/2014/main" id="{5F4B0371-5E90-4148-9BCB-4AF35D72EAF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03565" y="4686519"/>
            <a:ext cx="1548805" cy="202018"/>
          </a:xfrm>
          <a:prstGeom prst="rect">
            <a:avLst/>
          </a:prstGeom>
        </p:spPr>
      </p:pic>
      <p:pic>
        <p:nvPicPr>
          <p:cNvPr id="14" name="Picture 13">
            <a:extLst>
              <a:ext uri="{FF2B5EF4-FFF2-40B4-BE49-F238E27FC236}">
                <a16:creationId xmlns:a16="http://schemas.microsoft.com/office/drawing/2014/main" id="{F4BBB0AD-E7CA-894B-B713-6A4CC5C3BCF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946785" y="236904"/>
            <a:ext cx="1970713" cy="377582"/>
          </a:xfrm>
          <a:prstGeom prst="rect">
            <a:avLst/>
          </a:prstGeom>
        </p:spPr>
      </p:pic>
    </p:spTree>
    <p:extLst>
      <p:ext uri="{BB962C8B-B14F-4D97-AF65-F5344CB8AC3E}">
        <p14:creationId xmlns:p14="http://schemas.microsoft.com/office/powerpoint/2010/main" val="148564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3" name="Picture 2" descr="A tall building with a clock&#10;&#10;Description automatically generated with low confidence">
            <a:extLst>
              <a:ext uri="{FF2B5EF4-FFF2-40B4-BE49-F238E27FC236}">
                <a16:creationId xmlns:a16="http://schemas.microsoft.com/office/drawing/2014/main" id="{D800B378-D2DF-D7BF-3B9A-252B4A39E1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8" name="Rectangle 7">
            <a:extLst>
              <a:ext uri="{FF2B5EF4-FFF2-40B4-BE49-F238E27FC236}">
                <a16:creationId xmlns:a16="http://schemas.microsoft.com/office/drawing/2014/main" id="{CC374D08-1B64-E649-A8F3-3465DA55601B}"/>
              </a:ext>
            </a:extLst>
          </p:cNvPr>
          <p:cNvSpPr/>
          <p:nvPr userDrawn="1"/>
        </p:nvSpPr>
        <p:spPr>
          <a:xfrm>
            <a:off x="4690997" y="0"/>
            <a:ext cx="4453002" cy="5143500"/>
          </a:xfrm>
          <a:prstGeom prst="rect">
            <a:avLst/>
          </a:prstGeom>
          <a:solidFill>
            <a:srgbClr val="A02337">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61ABF0E9-3472-9C4B-890F-AA55CFB1556F}"/>
              </a:ext>
            </a:extLst>
          </p:cNvPr>
          <p:cNvSpPr>
            <a:spLocks noGrp="1"/>
          </p:cNvSpPr>
          <p:nvPr>
            <p:ph type="ctrTitle" hasCustomPrompt="1"/>
          </p:nvPr>
        </p:nvSpPr>
        <p:spPr>
          <a:xfrm>
            <a:off x="4946785" y="1589822"/>
            <a:ext cx="3987268" cy="1157288"/>
          </a:xfrm>
        </p:spPr>
        <p:txBody>
          <a:bodyPr anchor="b">
            <a:noAutofit/>
          </a:bodyPr>
          <a:lstStyle>
            <a:lvl1pPr algn="l">
              <a:defRPr sz="4000" b="0">
                <a:solidFill>
                  <a:schemeClr val="bg1"/>
                </a:solidFill>
              </a:defRPr>
            </a:lvl1pPr>
          </a:lstStyle>
          <a:p>
            <a:r>
              <a:rPr lang="en-US" dirty="0"/>
              <a:t>Click to edit </a:t>
            </a:r>
            <a:br>
              <a:rPr lang="en-US" dirty="0"/>
            </a:br>
            <a:r>
              <a:rPr lang="en-US" dirty="0"/>
              <a:t>Master title style</a:t>
            </a:r>
          </a:p>
        </p:txBody>
      </p:sp>
      <p:sp>
        <p:nvSpPr>
          <p:cNvPr id="12" name="Subtitle 2">
            <a:extLst>
              <a:ext uri="{FF2B5EF4-FFF2-40B4-BE49-F238E27FC236}">
                <a16:creationId xmlns:a16="http://schemas.microsoft.com/office/drawing/2014/main" id="{777458AB-6DCF-A547-A957-CF814F8DBA0A}"/>
              </a:ext>
            </a:extLst>
          </p:cNvPr>
          <p:cNvSpPr>
            <a:spLocks noGrp="1"/>
          </p:cNvSpPr>
          <p:nvPr>
            <p:ph type="subTitle" idx="1"/>
          </p:nvPr>
        </p:nvSpPr>
        <p:spPr>
          <a:xfrm>
            <a:off x="4953081" y="2747110"/>
            <a:ext cx="3979906" cy="997347"/>
          </a:xfrm>
          <a:prstGeom prst="rect">
            <a:avLst/>
          </a:prstGeom>
        </p:spPr>
        <p:txBody>
          <a:bodyPr>
            <a:norm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a:extLst>
              <a:ext uri="{FF2B5EF4-FFF2-40B4-BE49-F238E27FC236}">
                <a16:creationId xmlns:a16="http://schemas.microsoft.com/office/drawing/2014/main" id="{5F4B0371-5E90-4148-9BCB-4AF35D72EAF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03565" y="4686519"/>
            <a:ext cx="1548805" cy="202018"/>
          </a:xfrm>
          <a:prstGeom prst="rect">
            <a:avLst/>
          </a:prstGeom>
        </p:spPr>
      </p:pic>
      <p:pic>
        <p:nvPicPr>
          <p:cNvPr id="14" name="Picture 13">
            <a:extLst>
              <a:ext uri="{FF2B5EF4-FFF2-40B4-BE49-F238E27FC236}">
                <a16:creationId xmlns:a16="http://schemas.microsoft.com/office/drawing/2014/main" id="{F4BBB0AD-E7CA-894B-B713-6A4CC5C3BCF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946785" y="236904"/>
            <a:ext cx="1970713" cy="377582"/>
          </a:xfrm>
          <a:prstGeom prst="rect">
            <a:avLst/>
          </a:prstGeom>
        </p:spPr>
      </p:pic>
    </p:spTree>
    <p:extLst>
      <p:ext uri="{BB962C8B-B14F-4D97-AF65-F5344CB8AC3E}">
        <p14:creationId xmlns:p14="http://schemas.microsoft.com/office/powerpoint/2010/main" val="2881052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6474D0-4693-7F4E-BAFB-00807D41A33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286"/>
            <a:ext cx="9148068" cy="5141214"/>
          </a:xfrm>
          <a:prstGeom prst="rect">
            <a:avLst/>
          </a:prstGeom>
        </p:spPr>
      </p:pic>
      <p:pic>
        <p:nvPicPr>
          <p:cNvPr id="8" name="Picture 7">
            <a:extLst>
              <a:ext uri="{FF2B5EF4-FFF2-40B4-BE49-F238E27FC236}">
                <a16:creationId xmlns:a16="http://schemas.microsoft.com/office/drawing/2014/main" id="{40B14762-5AB9-7644-8BBF-C7C0C2D0139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90997" y="0"/>
            <a:ext cx="4453002" cy="5143500"/>
          </a:xfrm>
          <a:prstGeom prst="rect">
            <a:avLst/>
          </a:prstGeom>
          <a:solidFill>
            <a:srgbClr val="A02337"/>
          </a:solidFill>
        </p:spPr>
      </p:pic>
      <p:sp>
        <p:nvSpPr>
          <p:cNvPr id="9" name="Title 1">
            <a:extLst>
              <a:ext uri="{FF2B5EF4-FFF2-40B4-BE49-F238E27FC236}">
                <a16:creationId xmlns:a16="http://schemas.microsoft.com/office/drawing/2014/main" id="{8E22D469-66DA-3646-A3F5-62A37514247B}"/>
              </a:ext>
            </a:extLst>
          </p:cNvPr>
          <p:cNvSpPr>
            <a:spLocks noGrp="1"/>
          </p:cNvSpPr>
          <p:nvPr>
            <p:ph type="ctrTitle" hasCustomPrompt="1"/>
          </p:nvPr>
        </p:nvSpPr>
        <p:spPr>
          <a:xfrm>
            <a:off x="4946785" y="1589822"/>
            <a:ext cx="3987268" cy="1157288"/>
          </a:xfrm>
        </p:spPr>
        <p:txBody>
          <a:bodyPr anchor="b">
            <a:noAutofit/>
          </a:bodyPr>
          <a:lstStyle>
            <a:lvl1pPr algn="l">
              <a:defRPr sz="4000" b="0">
                <a:solidFill>
                  <a:schemeClr val="bg1"/>
                </a:solidFill>
              </a:defRPr>
            </a:lvl1pPr>
          </a:lstStyle>
          <a:p>
            <a:r>
              <a:rPr lang="en-US" dirty="0"/>
              <a:t>Click to edit </a:t>
            </a:r>
            <a:br>
              <a:rPr lang="en-US" dirty="0"/>
            </a:br>
            <a:r>
              <a:rPr lang="en-US" dirty="0"/>
              <a:t>Master title style</a:t>
            </a:r>
          </a:p>
        </p:txBody>
      </p:sp>
      <p:sp>
        <p:nvSpPr>
          <p:cNvPr id="12" name="Subtitle 2">
            <a:extLst>
              <a:ext uri="{FF2B5EF4-FFF2-40B4-BE49-F238E27FC236}">
                <a16:creationId xmlns:a16="http://schemas.microsoft.com/office/drawing/2014/main" id="{9BB62562-CB73-EE4A-B26A-53A04DF0C6A6}"/>
              </a:ext>
            </a:extLst>
          </p:cNvPr>
          <p:cNvSpPr>
            <a:spLocks noGrp="1"/>
          </p:cNvSpPr>
          <p:nvPr>
            <p:ph type="subTitle" idx="1"/>
          </p:nvPr>
        </p:nvSpPr>
        <p:spPr>
          <a:xfrm>
            <a:off x="4953081" y="2747110"/>
            <a:ext cx="3979906" cy="997347"/>
          </a:xfrm>
          <a:prstGeom prst="rect">
            <a:avLst/>
          </a:prstGeom>
        </p:spPr>
        <p:txBody>
          <a:bodyPr>
            <a:norm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a:extLst>
              <a:ext uri="{FF2B5EF4-FFF2-40B4-BE49-F238E27FC236}">
                <a16:creationId xmlns:a16="http://schemas.microsoft.com/office/drawing/2014/main" id="{433AF28B-49E6-F74F-802F-1408C898F84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03565" y="4686519"/>
            <a:ext cx="1548805" cy="202018"/>
          </a:xfrm>
          <a:prstGeom prst="rect">
            <a:avLst/>
          </a:prstGeom>
        </p:spPr>
      </p:pic>
      <p:pic>
        <p:nvPicPr>
          <p:cNvPr id="14" name="Picture 13">
            <a:extLst>
              <a:ext uri="{FF2B5EF4-FFF2-40B4-BE49-F238E27FC236}">
                <a16:creationId xmlns:a16="http://schemas.microsoft.com/office/drawing/2014/main" id="{3A640FDA-DE10-F54D-9E60-85E27076971D}"/>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946785" y="236904"/>
            <a:ext cx="1970713" cy="377582"/>
          </a:xfrm>
          <a:prstGeom prst="rect">
            <a:avLst/>
          </a:prstGeom>
        </p:spPr>
      </p:pic>
    </p:spTree>
    <p:extLst>
      <p:ext uri="{BB962C8B-B14F-4D97-AF65-F5344CB8AC3E}">
        <p14:creationId xmlns:p14="http://schemas.microsoft.com/office/powerpoint/2010/main" val="3657209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A5CFB0A-00D7-0E4C-A934-6D5114FDB0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299411"/>
            <a:ext cx="9144000" cy="3258151"/>
          </a:xfrm>
          <a:prstGeom prst="rect">
            <a:avLst/>
          </a:prstGeom>
          <a:solidFill>
            <a:srgbClr val="A02337"/>
          </a:solidFill>
        </p:spPr>
      </p:pic>
      <p:sp>
        <p:nvSpPr>
          <p:cNvPr id="2" name="Title 1"/>
          <p:cNvSpPr>
            <a:spLocks noGrp="1"/>
          </p:cNvSpPr>
          <p:nvPr>
            <p:ph type="title" hasCustomPrompt="1"/>
          </p:nvPr>
        </p:nvSpPr>
        <p:spPr>
          <a:xfrm>
            <a:off x="321734" y="1373115"/>
            <a:ext cx="5383497" cy="1453449"/>
          </a:xfrm>
        </p:spPr>
        <p:txBody>
          <a:bodyPr anchor="b">
            <a:normAutofit/>
          </a:bodyPr>
          <a:lstStyle>
            <a:lvl1pPr>
              <a:defRPr sz="3600">
                <a:solidFill>
                  <a:schemeClr val="bg1"/>
                </a:solidFill>
              </a:defRPr>
            </a:lvl1p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316485" y="2832504"/>
            <a:ext cx="5388747" cy="951446"/>
          </a:xfrm>
          <a:prstGeom prst="rect">
            <a:avLst/>
          </a:prstGeo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2" name="Picture 11">
            <a:extLst>
              <a:ext uri="{FF2B5EF4-FFF2-40B4-BE49-F238E27FC236}">
                <a16:creationId xmlns:a16="http://schemas.microsoft.com/office/drawing/2014/main" id="{E4AFD833-CC88-734B-89F2-B939F25A165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83965" y="197148"/>
            <a:ext cx="1970712" cy="377582"/>
          </a:xfrm>
          <a:prstGeom prst="rect">
            <a:avLst/>
          </a:prstGeom>
        </p:spPr>
      </p:pic>
      <p:pic>
        <p:nvPicPr>
          <p:cNvPr id="17" name="Picture 16">
            <a:extLst>
              <a:ext uri="{FF2B5EF4-FFF2-40B4-BE49-F238E27FC236}">
                <a16:creationId xmlns:a16="http://schemas.microsoft.com/office/drawing/2014/main" id="{E83B1543-EBB5-1E4B-91BD-EE4EA379785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356574" y="4791215"/>
            <a:ext cx="1548805" cy="202018"/>
          </a:xfrm>
          <a:prstGeom prst="rect">
            <a:avLst/>
          </a:prstGeom>
        </p:spPr>
      </p:pic>
      <p:pic>
        <p:nvPicPr>
          <p:cNvPr id="18" name="Picture 17">
            <a:extLst>
              <a:ext uri="{FF2B5EF4-FFF2-40B4-BE49-F238E27FC236}">
                <a16:creationId xmlns:a16="http://schemas.microsoft.com/office/drawing/2014/main" id="{7EA64B7B-3506-0144-91B3-7054F6ABFE2B}"/>
              </a:ext>
            </a:extLst>
          </p:cNvPr>
          <p:cNvPicPr>
            <a:picLocks noChangeAspect="1"/>
          </p:cNvPicPr>
          <p:nvPr userDrawn="1"/>
        </p:nvPicPr>
        <p:blipFill>
          <a:blip r:embed="rId5">
            <a:alphaModFix amt="7000"/>
          </a:blip>
          <a:stretch>
            <a:fillRect/>
          </a:stretch>
        </p:blipFill>
        <p:spPr>
          <a:xfrm>
            <a:off x="6102417" y="1055240"/>
            <a:ext cx="3746491" cy="3746491"/>
          </a:xfrm>
          <a:prstGeom prst="rect">
            <a:avLst/>
          </a:prstGeom>
        </p:spPr>
      </p:pic>
    </p:spTree>
    <p:extLst>
      <p:ext uri="{BB962C8B-B14F-4D97-AF65-F5344CB8AC3E}">
        <p14:creationId xmlns:p14="http://schemas.microsoft.com/office/powerpoint/2010/main" val="169597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 y="830709"/>
            <a:ext cx="8248650" cy="3612305"/>
          </a:xfrm>
          <a:prstGeom prst="rect">
            <a:avLst/>
          </a:prstGeom>
        </p:spPr>
        <p:txBody>
          <a:bodyPr/>
          <a:lstStyle>
            <a:lvl1pPr marL="0" indent="0">
              <a:buNone/>
              <a:defRPr>
                <a:solidFill>
                  <a:schemeClr val="tx1"/>
                </a:solidFill>
              </a:defRPr>
            </a:lvl1pPr>
            <a:lvl2pPr>
              <a:buClr>
                <a:srgbClr val="A52337"/>
              </a:buClr>
              <a:defRPr>
                <a:solidFill>
                  <a:schemeClr val="tx1"/>
                </a:solidFill>
              </a:defRPr>
            </a:lvl2pPr>
            <a:lvl3pPr>
              <a:buClr>
                <a:srgbClr val="A52337"/>
              </a:buClr>
              <a:defRPr>
                <a:solidFill>
                  <a:schemeClr val="tx1"/>
                </a:solidFill>
              </a:defRPr>
            </a:lvl3pPr>
            <a:lvl4pPr>
              <a:buClr>
                <a:srgbClr val="A52337"/>
              </a:buClr>
              <a:defRPr>
                <a:solidFill>
                  <a:schemeClr val="tx1"/>
                </a:solidFill>
              </a:defRPr>
            </a:lvl4pPr>
            <a:lvl5pPr>
              <a:buClr>
                <a:srgbClr val="A52337"/>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266700" y="4641534"/>
            <a:ext cx="2057400" cy="223225"/>
          </a:xfrm>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6457950" y="4641534"/>
            <a:ext cx="2057400" cy="223225"/>
          </a:xfrm>
        </p:spPr>
        <p:txBody>
          <a:bodyPr/>
          <a:lstStyle>
            <a:lvl1pPr>
              <a:defRPr>
                <a:solidFill>
                  <a:schemeClr val="tx1"/>
                </a:solidFill>
              </a:defRPr>
            </a:lvl1pPr>
          </a:lstStyle>
          <a:p>
            <a:fld id="{2B7B873C-A46E-4878-A014-BF36A57BE664}" type="slidenum">
              <a:rPr lang="en-US" smtClean="0"/>
              <a:pPr/>
              <a:t>‹#›</a:t>
            </a:fld>
            <a:endParaRPr lang="en-US" dirty="0"/>
          </a:p>
        </p:txBody>
      </p:sp>
      <p:pic>
        <p:nvPicPr>
          <p:cNvPr id="11" name="Picture 10">
            <a:extLst>
              <a:ext uri="{FF2B5EF4-FFF2-40B4-BE49-F238E27FC236}">
                <a16:creationId xmlns:a16="http://schemas.microsoft.com/office/drawing/2014/main" id="{8A6CB6BC-E2B6-A64A-B743-C251ED6327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0778"/>
          </a:xfrm>
          <a:prstGeom prst="rect">
            <a:avLst/>
          </a:prstGeom>
          <a:solidFill>
            <a:srgbClr val="A02337"/>
          </a:solidFill>
        </p:spPr>
      </p:pic>
      <p:pic>
        <p:nvPicPr>
          <p:cNvPr id="20" name="Picture 19">
            <a:extLst>
              <a:ext uri="{FF2B5EF4-FFF2-40B4-BE49-F238E27FC236}">
                <a16:creationId xmlns:a16="http://schemas.microsoft.com/office/drawing/2014/main" id="{C2DBB147-AC15-2F46-9B4D-2EAECD979E3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52709" y="85306"/>
            <a:ext cx="355681" cy="355681"/>
          </a:xfrm>
          <a:prstGeom prst="rect">
            <a:avLst/>
          </a:prstGeom>
        </p:spPr>
      </p:pic>
      <p:sp>
        <p:nvSpPr>
          <p:cNvPr id="2" name="Title 1"/>
          <p:cNvSpPr>
            <a:spLocks noGrp="1"/>
          </p:cNvSpPr>
          <p:nvPr>
            <p:ph type="title"/>
          </p:nvPr>
        </p:nvSpPr>
        <p:spPr>
          <a:xfrm>
            <a:off x="46658" y="-65117"/>
            <a:ext cx="8248650" cy="706897"/>
          </a:xfrm>
          <a:noFill/>
        </p:spPr>
        <p:txBody>
          <a:bodyPr>
            <a:normAutofit/>
          </a:bodyPr>
          <a:lstStyle>
            <a:lvl1pPr>
              <a:defRPr sz="2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510244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340895"/>
            <a:ext cx="8248650" cy="1413794"/>
          </a:xfrm>
        </p:spPr>
        <p:txBody>
          <a:bodyPr/>
          <a:lstStyle>
            <a:lvl1pPr>
              <a:defRPr>
                <a:solidFill>
                  <a:srgbClr val="A02337"/>
                </a:solidFill>
              </a:defRPr>
            </a:lvl1pPr>
          </a:lstStyle>
          <a:p>
            <a:r>
              <a:rPr lang="en-US"/>
              <a:t>Click to edit Master title style</a:t>
            </a:r>
            <a:endParaRPr lang="en-US" dirty="0"/>
          </a:p>
        </p:txBody>
      </p:sp>
      <p:sp>
        <p:nvSpPr>
          <p:cNvPr id="4" name="Date Placeholder 3"/>
          <p:cNvSpPr>
            <a:spLocks noGrp="1"/>
          </p:cNvSpPr>
          <p:nvPr>
            <p:ph type="dt" sz="half" idx="10"/>
          </p:nvPr>
        </p:nvSpPr>
        <p:spPr>
          <a:xfrm>
            <a:off x="266700" y="4328153"/>
            <a:ext cx="2057400" cy="223225"/>
          </a:xfrm>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6457950" y="4328153"/>
            <a:ext cx="2057400" cy="223225"/>
          </a:xfrm>
        </p:spPr>
        <p:txBody>
          <a:bodyPr/>
          <a:lstStyle>
            <a:lvl1pPr>
              <a:defRPr>
                <a:solidFill>
                  <a:schemeClr val="tx1"/>
                </a:solidFill>
              </a:defRPr>
            </a:lvl1pPr>
          </a:lstStyle>
          <a:p>
            <a:fld id="{2B7B873C-A46E-4878-A014-BF36A57BE664}" type="slidenum">
              <a:rPr lang="en-US" smtClean="0"/>
              <a:pPr/>
              <a:t>‹#›</a:t>
            </a:fld>
            <a:endParaRPr lang="en-US" dirty="0"/>
          </a:p>
        </p:txBody>
      </p:sp>
      <p:pic>
        <p:nvPicPr>
          <p:cNvPr id="11" name="Picture 10">
            <a:extLst>
              <a:ext uri="{FF2B5EF4-FFF2-40B4-BE49-F238E27FC236}">
                <a16:creationId xmlns:a16="http://schemas.microsoft.com/office/drawing/2014/main" id="{8A6CB6BC-E2B6-A64A-B743-C251ED6327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129941"/>
          </a:xfrm>
          <a:prstGeom prst="rect">
            <a:avLst/>
          </a:prstGeom>
          <a:solidFill>
            <a:srgbClr val="A02337"/>
          </a:solidFill>
        </p:spPr>
      </p:pic>
      <p:pic>
        <p:nvPicPr>
          <p:cNvPr id="8" name="Picture 7">
            <a:extLst>
              <a:ext uri="{FF2B5EF4-FFF2-40B4-BE49-F238E27FC236}">
                <a16:creationId xmlns:a16="http://schemas.microsoft.com/office/drawing/2014/main" id="{07B3D9F2-52D6-4443-91EA-7D86029A5B5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5508" y="4784133"/>
            <a:ext cx="1470062" cy="281659"/>
          </a:xfrm>
          <a:prstGeom prst="rect">
            <a:avLst/>
          </a:prstGeom>
        </p:spPr>
      </p:pic>
      <p:sp>
        <p:nvSpPr>
          <p:cNvPr id="9" name="Content Placeholder 2">
            <a:extLst>
              <a:ext uri="{FF2B5EF4-FFF2-40B4-BE49-F238E27FC236}">
                <a16:creationId xmlns:a16="http://schemas.microsoft.com/office/drawing/2014/main" id="{ABE99B52-DF60-1540-A901-6477B334BD11}"/>
              </a:ext>
            </a:extLst>
          </p:cNvPr>
          <p:cNvSpPr>
            <a:spLocks noGrp="1"/>
          </p:cNvSpPr>
          <p:nvPr>
            <p:ph idx="1"/>
          </p:nvPr>
        </p:nvSpPr>
        <p:spPr>
          <a:xfrm>
            <a:off x="266700" y="1752987"/>
            <a:ext cx="8248650" cy="2477371"/>
          </a:xfrm>
          <a:prstGeom prst="rect">
            <a:avLst/>
          </a:prstGeom>
        </p:spPr>
        <p:txBody>
          <a:bodyPr/>
          <a:lstStyle>
            <a:lvl1pPr marL="0" indent="0">
              <a:buNone/>
              <a:defRPr>
                <a:solidFill>
                  <a:schemeClr val="tx1"/>
                </a:solidFill>
              </a:defRPr>
            </a:lvl1pPr>
            <a:lvl2pPr>
              <a:buClr>
                <a:srgbClr val="A02337"/>
              </a:buClr>
              <a:defRPr>
                <a:solidFill>
                  <a:schemeClr val="tx1"/>
                </a:solidFill>
              </a:defRPr>
            </a:lvl2pPr>
            <a:lvl3pPr>
              <a:buClr>
                <a:srgbClr val="A02337"/>
              </a:buClr>
              <a:defRPr>
                <a:solidFill>
                  <a:schemeClr val="tx1"/>
                </a:solidFill>
              </a:defRPr>
            </a:lvl3pPr>
            <a:lvl4pPr>
              <a:buClr>
                <a:srgbClr val="A02337"/>
              </a:buClr>
              <a:defRPr>
                <a:solidFill>
                  <a:schemeClr val="tx1"/>
                </a:solidFill>
              </a:defRPr>
            </a:lvl4pPr>
            <a:lvl5pPr>
              <a:buClr>
                <a:srgbClr val="A02337"/>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8112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700" y="654276"/>
            <a:ext cx="8248650" cy="141379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66700" y="2071687"/>
            <a:ext cx="8248650" cy="25610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6700" y="4767264"/>
            <a:ext cx="2057400" cy="223226"/>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457950" y="4767264"/>
            <a:ext cx="2057400" cy="223226"/>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2B7B873C-A46E-4878-A014-BF36A57BE664}" type="slidenum">
              <a:rPr lang="en-US" smtClean="0"/>
              <a:pPr/>
              <a:t>‹#›</a:t>
            </a:fld>
            <a:endParaRPr lang="en-US"/>
          </a:p>
        </p:txBody>
      </p:sp>
    </p:spTree>
    <p:extLst>
      <p:ext uri="{BB962C8B-B14F-4D97-AF65-F5344CB8AC3E}">
        <p14:creationId xmlns:p14="http://schemas.microsoft.com/office/powerpoint/2010/main" val="3826599288"/>
      </p:ext>
    </p:extLst>
  </p:cSld>
  <p:clrMap bg1="lt1" tx1="dk1" bg2="lt2" tx2="dk2" accent1="accent1" accent2="accent2" accent3="accent3" accent4="accent4" accent5="accent5" accent6="accent6" hlink="hlink" folHlink="folHlink"/>
  <p:sldLayoutIdLst>
    <p:sldLayoutId id="2147483662" r:id="rId1"/>
    <p:sldLayoutId id="2147483700" r:id="rId2"/>
    <p:sldLayoutId id="2147483702" r:id="rId3"/>
    <p:sldLayoutId id="2147483701" r:id="rId4"/>
    <p:sldLayoutId id="2147483699" r:id="rId5"/>
    <p:sldLayoutId id="2147483703" r:id="rId6"/>
    <p:sldLayoutId id="2147483689" r:id="rId7"/>
    <p:sldLayoutId id="2147483704" r:id="rId8"/>
    <p:sldLayoutId id="2147483690" r:id="rId9"/>
    <p:sldLayoutId id="2147483664" r:id="rId10"/>
    <p:sldLayoutId id="2147483663" r:id="rId11"/>
    <p:sldLayoutId id="2147483691" r:id="rId12"/>
  </p:sldLayoutIdLst>
  <p:hf hdr="0" dt="0"/>
  <p:txStyles>
    <p:titleStyle>
      <a:lvl1pPr algn="l" defTabSz="914400" rtl="0" eaLnBrk="1" latinLnBrk="0" hangingPunct="1">
        <a:lnSpc>
          <a:spcPct val="90000"/>
        </a:lnSpc>
        <a:spcBef>
          <a:spcPct val="0"/>
        </a:spcBef>
        <a:buNone/>
        <a:defRPr sz="4400" b="0" kern="1200">
          <a:solidFill>
            <a:srgbClr val="A5002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lumMod val="50000"/>
            <a:lumOff val="50000"/>
          </a:schemeClr>
        </a:buClr>
        <a:buFont typeface="Arial" panose="020B0604020202020204" pitchFamily="34" charset="0"/>
        <a:buChar char="&g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png"/><Relationship Id="rId9"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hyperlink" Target="mailto:yinfeng.cao@connect.polyu.hk"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37.png"/><Relationship Id="rId5" Type="http://schemas.openxmlformats.org/officeDocument/2006/relationships/image" Target="../media/image40.sv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0534D-4148-7961-2EAB-6F48BD4C6434}"/>
              </a:ext>
            </a:extLst>
          </p:cNvPr>
          <p:cNvSpPr>
            <a:spLocks noGrp="1"/>
          </p:cNvSpPr>
          <p:nvPr>
            <p:ph type="title"/>
          </p:nvPr>
        </p:nvSpPr>
        <p:spPr>
          <a:xfrm>
            <a:off x="1" y="838685"/>
            <a:ext cx="9144000" cy="1453449"/>
          </a:xfrm>
        </p:spPr>
        <p:txBody>
          <a:bodyPr>
            <a:normAutofit/>
          </a:bodyPr>
          <a:lstStyle/>
          <a:p>
            <a:pPr algn="ctr"/>
            <a:r>
              <a:rPr lang="en-US" sz="2300" b="1" dirty="0"/>
              <a:t>MAP the Blockchain World: A Trustless and Scalable Blockchain</a:t>
            </a:r>
            <a:br>
              <a:rPr lang="en-US" sz="2300" b="1" dirty="0"/>
            </a:br>
            <a:r>
              <a:rPr lang="en-US" sz="2300" b="1" dirty="0"/>
              <a:t>Interoperability Protocol for Cross-chain Applications</a:t>
            </a:r>
          </a:p>
        </p:txBody>
      </p:sp>
      <p:sp>
        <p:nvSpPr>
          <p:cNvPr id="3" name="Text Placeholder 2">
            <a:extLst>
              <a:ext uri="{FF2B5EF4-FFF2-40B4-BE49-F238E27FC236}">
                <a16:creationId xmlns:a16="http://schemas.microsoft.com/office/drawing/2014/main" id="{2D2569A5-DEB7-C94C-5A13-3C19CC5727A2}"/>
              </a:ext>
            </a:extLst>
          </p:cNvPr>
          <p:cNvSpPr>
            <a:spLocks noGrp="1"/>
          </p:cNvSpPr>
          <p:nvPr>
            <p:ph type="body" idx="1"/>
          </p:nvPr>
        </p:nvSpPr>
        <p:spPr>
          <a:xfrm>
            <a:off x="810437" y="2444952"/>
            <a:ext cx="7677725" cy="1642415"/>
          </a:xfrm>
        </p:spPr>
        <p:txBody>
          <a:bodyPr>
            <a:normAutofit fontScale="92500" lnSpcReduction="10000"/>
          </a:bodyPr>
          <a:lstStyle/>
          <a:p>
            <a:pPr algn="ctr"/>
            <a:r>
              <a:rPr lang="en-US" sz="1900" b="1" i="1" u="sng" strike="noStrike" dirty="0">
                <a:effectLst/>
                <a:latin typeface="Arial" panose="020B0604020202020204" pitchFamily="34" charset="0"/>
              </a:rPr>
              <a:t>Yinfeng Cao</a:t>
            </a:r>
            <a:r>
              <a:rPr lang="en-US" sz="1900" b="0" i="1" u="none" strike="noStrike" dirty="0">
                <a:effectLst/>
                <a:latin typeface="Arial" panose="020B0604020202020204" pitchFamily="34" charset="0"/>
              </a:rPr>
              <a:t>, Jiannong Cao</a:t>
            </a:r>
            <a:endParaRPr lang="en-US" sz="1900" i="1" dirty="0"/>
          </a:p>
          <a:p>
            <a:pPr algn="ctr"/>
            <a:r>
              <a:rPr lang="en-US" sz="1900" b="0" i="1" u="none" strike="noStrike" dirty="0">
                <a:effectLst/>
                <a:latin typeface="Arial" panose="020B0604020202020204" pitchFamily="34" charset="0"/>
              </a:rPr>
              <a:t>The Hong Kong Polytechnic University (</a:t>
            </a:r>
            <a:r>
              <a:rPr lang="en-US" sz="1900" b="0" i="1" u="none" strike="noStrike" dirty="0" err="1">
                <a:effectLst/>
                <a:latin typeface="Arial" panose="020B0604020202020204" pitchFamily="34" charset="0"/>
              </a:rPr>
              <a:t>PolyU</a:t>
            </a:r>
            <a:r>
              <a:rPr lang="en-US" sz="1900" b="0" i="1" u="none" strike="noStrike" dirty="0">
                <a:effectLst/>
                <a:latin typeface="Arial" panose="020B0604020202020204" pitchFamily="34" charset="0"/>
              </a:rPr>
              <a:t>)</a:t>
            </a:r>
          </a:p>
          <a:p>
            <a:pPr algn="ctr"/>
            <a:endParaRPr lang="en-US" sz="1600" b="0" i="1" u="none" strike="noStrike" dirty="0">
              <a:effectLst/>
              <a:latin typeface="Arial" panose="020B0604020202020204" pitchFamily="34" charset="0"/>
            </a:endParaRPr>
          </a:p>
          <a:p>
            <a:pPr algn="ctr"/>
            <a:r>
              <a:rPr lang="en-US" sz="1600" dirty="0"/>
              <a:t>Accepted</a:t>
            </a:r>
            <a:r>
              <a:rPr lang="zh-CN" altLang="en-US" sz="1600" dirty="0"/>
              <a:t> </a:t>
            </a:r>
            <a:r>
              <a:rPr lang="en-US" altLang="zh-CN" sz="1600" dirty="0"/>
              <a:t>by</a:t>
            </a:r>
            <a:r>
              <a:rPr lang="zh-CN" altLang="en-US" sz="1600" dirty="0"/>
              <a:t> </a:t>
            </a:r>
            <a:r>
              <a:rPr lang="en-US" sz="1600" dirty="0"/>
              <a:t>The ACM Web Conference 2025 (WWW’25)</a:t>
            </a:r>
          </a:p>
          <a:p>
            <a:pPr algn="ctr"/>
            <a:r>
              <a:rPr lang="en-US" sz="1600" dirty="0"/>
              <a:t>3 July 2025</a:t>
            </a:r>
          </a:p>
          <a:p>
            <a:pPr algn="ctr"/>
            <a:endParaRPr lang="en-US" dirty="0"/>
          </a:p>
        </p:txBody>
      </p:sp>
      <p:sp>
        <p:nvSpPr>
          <p:cNvPr id="10" name="TextBox 9">
            <a:extLst>
              <a:ext uri="{FF2B5EF4-FFF2-40B4-BE49-F238E27FC236}">
                <a16:creationId xmlns:a16="http://schemas.microsoft.com/office/drawing/2014/main" id="{5F4F0B7F-4BB8-9140-126E-B13F9D4CF48B}"/>
              </a:ext>
            </a:extLst>
          </p:cNvPr>
          <p:cNvSpPr txBox="1"/>
          <p:nvPr/>
        </p:nvSpPr>
        <p:spPr>
          <a:xfrm>
            <a:off x="53033" y="4635624"/>
            <a:ext cx="3798620" cy="430887"/>
          </a:xfrm>
          <a:prstGeom prst="rect">
            <a:avLst/>
          </a:prstGeom>
          <a:noFill/>
        </p:spPr>
        <p:txBody>
          <a:bodyPr wrap="square">
            <a:spAutoFit/>
          </a:bodyPr>
          <a:lstStyle/>
          <a:p>
            <a:r>
              <a:rPr lang="en-US" sz="1100" dirty="0">
                <a:effectLst/>
                <a:latin typeface="NimbusRomNo9L"/>
              </a:rPr>
              <a:t>Supported by HK RGC Research Impact Fund (No. R5034-18)</a:t>
            </a:r>
          </a:p>
          <a:p>
            <a:r>
              <a:rPr lang="en-US" sz="1100" dirty="0">
                <a:effectLst/>
                <a:latin typeface="NimbusRomNo9L"/>
              </a:rPr>
              <a:t>Research Institute for Artificial Intelligence of Things (</a:t>
            </a:r>
            <a:r>
              <a:rPr lang="en-US" sz="1100" dirty="0" err="1">
                <a:effectLst/>
                <a:latin typeface="NimbusRomNo9L"/>
              </a:rPr>
              <a:t>RIAIoT</a:t>
            </a:r>
            <a:r>
              <a:rPr lang="en-US" sz="1100" dirty="0">
                <a:effectLst/>
                <a:latin typeface="NimbusRomNo9L"/>
              </a:rPr>
              <a:t>)</a:t>
            </a:r>
          </a:p>
        </p:txBody>
      </p:sp>
      <p:pic>
        <p:nvPicPr>
          <p:cNvPr id="5" name="Picture 4">
            <a:extLst>
              <a:ext uri="{FF2B5EF4-FFF2-40B4-BE49-F238E27FC236}">
                <a16:creationId xmlns:a16="http://schemas.microsoft.com/office/drawing/2014/main" id="{2F6D434F-0DC0-BCFE-9E48-4CFABFF0EC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8373" y="4558636"/>
            <a:ext cx="1947254" cy="584864"/>
          </a:xfrm>
          <a:prstGeom prst="rect">
            <a:avLst/>
          </a:prstGeom>
        </p:spPr>
      </p:pic>
      <p:pic>
        <p:nvPicPr>
          <p:cNvPr id="15" name="Picture 14">
            <a:extLst>
              <a:ext uri="{FF2B5EF4-FFF2-40B4-BE49-F238E27FC236}">
                <a16:creationId xmlns:a16="http://schemas.microsoft.com/office/drawing/2014/main" id="{5934CF5C-CAD1-71A2-1CAB-2312A2027DE3}"/>
              </a:ext>
            </a:extLst>
          </p:cNvPr>
          <p:cNvPicPr>
            <a:picLocks noChangeAspect="1"/>
          </p:cNvPicPr>
          <p:nvPr/>
        </p:nvPicPr>
        <p:blipFill>
          <a:blip r:embed="rId4"/>
          <a:stretch>
            <a:fillRect/>
          </a:stretch>
        </p:blipFill>
        <p:spPr>
          <a:xfrm>
            <a:off x="1352390" y="817561"/>
            <a:ext cx="1199906" cy="477632"/>
          </a:xfrm>
          <a:prstGeom prst="rect">
            <a:avLst/>
          </a:prstGeom>
        </p:spPr>
      </p:pic>
      <p:pic>
        <p:nvPicPr>
          <p:cNvPr id="16" name="Picture 15">
            <a:extLst>
              <a:ext uri="{FF2B5EF4-FFF2-40B4-BE49-F238E27FC236}">
                <a16:creationId xmlns:a16="http://schemas.microsoft.com/office/drawing/2014/main" id="{636FE4AF-B98F-636D-181C-1A5D94156A08}"/>
              </a:ext>
            </a:extLst>
          </p:cNvPr>
          <p:cNvPicPr>
            <a:picLocks noChangeAspect="1"/>
          </p:cNvPicPr>
          <p:nvPr/>
        </p:nvPicPr>
        <p:blipFill>
          <a:blip r:embed="rId5"/>
          <a:stretch>
            <a:fillRect/>
          </a:stretch>
        </p:blipFill>
        <p:spPr>
          <a:xfrm>
            <a:off x="2189693" y="131835"/>
            <a:ext cx="1449637" cy="492877"/>
          </a:xfrm>
          <a:prstGeom prst="rect">
            <a:avLst/>
          </a:prstGeom>
        </p:spPr>
      </p:pic>
      <p:pic>
        <p:nvPicPr>
          <p:cNvPr id="17" name="Picture 16">
            <a:extLst>
              <a:ext uri="{FF2B5EF4-FFF2-40B4-BE49-F238E27FC236}">
                <a16:creationId xmlns:a16="http://schemas.microsoft.com/office/drawing/2014/main" id="{3633D582-0DCF-2413-0AE5-CBBBF080E1AD}"/>
              </a:ext>
            </a:extLst>
          </p:cNvPr>
          <p:cNvPicPr>
            <a:picLocks noChangeAspect="1"/>
          </p:cNvPicPr>
          <p:nvPr/>
        </p:nvPicPr>
        <p:blipFill>
          <a:blip r:embed="rId6"/>
          <a:stretch>
            <a:fillRect/>
          </a:stretch>
        </p:blipFill>
        <p:spPr>
          <a:xfrm>
            <a:off x="6632718" y="129006"/>
            <a:ext cx="1624177" cy="556861"/>
          </a:xfrm>
          <a:prstGeom prst="rect">
            <a:avLst/>
          </a:prstGeom>
        </p:spPr>
      </p:pic>
      <p:pic>
        <p:nvPicPr>
          <p:cNvPr id="18" name="Picture 17">
            <a:extLst>
              <a:ext uri="{FF2B5EF4-FFF2-40B4-BE49-F238E27FC236}">
                <a16:creationId xmlns:a16="http://schemas.microsoft.com/office/drawing/2014/main" id="{E62C858F-0266-7F40-65AC-0B0A9DB4F937}"/>
              </a:ext>
            </a:extLst>
          </p:cNvPr>
          <p:cNvPicPr>
            <a:picLocks noChangeAspect="1"/>
          </p:cNvPicPr>
          <p:nvPr/>
        </p:nvPicPr>
        <p:blipFill>
          <a:blip r:embed="rId7"/>
          <a:stretch>
            <a:fillRect/>
          </a:stretch>
        </p:blipFill>
        <p:spPr>
          <a:xfrm>
            <a:off x="3968851" y="759572"/>
            <a:ext cx="1443157" cy="472650"/>
          </a:xfrm>
          <a:prstGeom prst="rect">
            <a:avLst/>
          </a:prstGeom>
        </p:spPr>
      </p:pic>
      <p:pic>
        <p:nvPicPr>
          <p:cNvPr id="19" name="Picture 18">
            <a:extLst>
              <a:ext uri="{FF2B5EF4-FFF2-40B4-BE49-F238E27FC236}">
                <a16:creationId xmlns:a16="http://schemas.microsoft.com/office/drawing/2014/main" id="{5DE116AC-D473-4F1B-3288-D84EC54A4ADF}"/>
              </a:ext>
            </a:extLst>
          </p:cNvPr>
          <p:cNvPicPr>
            <a:picLocks noChangeAspect="1"/>
          </p:cNvPicPr>
          <p:nvPr/>
        </p:nvPicPr>
        <p:blipFill>
          <a:blip r:embed="rId8"/>
          <a:stretch>
            <a:fillRect/>
          </a:stretch>
        </p:blipFill>
        <p:spPr>
          <a:xfrm>
            <a:off x="6018569" y="762063"/>
            <a:ext cx="3125431" cy="468565"/>
          </a:xfrm>
          <a:prstGeom prst="rect">
            <a:avLst/>
          </a:prstGeom>
        </p:spPr>
      </p:pic>
      <p:pic>
        <p:nvPicPr>
          <p:cNvPr id="20" name="Graphic 19">
            <a:extLst>
              <a:ext uri="{FF2B5EF4-FFF2-40B4-BE49-F238E27FC236}">
                <a16:creationId xmlns:a16="http://schemas.microsoft.com/office/drawing/2014/main" id="{2F88D50C-4AC0-79F1-1874-BD5073BEED5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68851" y="129006"/>
            <a:ext cx="1943707" cy="477137"/>
          </a:xfrm>
          <a:prstGeom prst="rect">
            <a:avLst/>
          </a:prstGeom>
        </p:spPr>
      </p:pic>
    </p:spTree>
    <p:extLst>
      <p:ext uri="{BB962C8B-B14F-4D97-AF65-F5344CB8AC3E}">
        <p14:creationId xmlns:p14="http://schemas.microsoft.com/office/powerpoint/2010/main" val="240172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A5BD6D-2466-AB21-0E45-57637D5FA4C2}"/>
              </a:ext>
            </a:extLst>
          </p:cNvPr>
          <p:cNvSpPr>
            <a:spLocks noGrp="1"/>
          </p:cNvSpPr>
          <p:nvPr>
            <p:ph type="title"/>
          </p:nvPr>
        </p:nvSpPr>
        <p:spPr/>
        <p:txBody>
          <a:bodyPr/>
          <a:lstStyle/>
          <a:p>
            <a:r>
              <a:rPr lang="en-US" dirty="0"/>
              <a:t>The New World of Web</a:t>
            </a:r>
          </a:p>
        </p:txBody>
      </p:sp>
      <p:sp>
        <p:nvSpPr>
          <p:cNvPr id="5" name="Slide Number Placeholder 4">
            <a:extLst>
              <a:ext uri="{FF2B5EF4-FFF2-40B4-BE49-F238E27FC236}">
                <a16:creationId xmlns:a16="http://schemas.microsoft.com/office/drawing/2014/main" id="{1A41011F-AFBA-83D7-C6B9-A7D56B24B249}"/>
              </a:ext>
            </a:extLst>
          </p:cNvPr>
          <p:cNvSpPr>
            <a:spLocks noGrp="1"/>
          </p:cNvSpPr>
          <p:nvPr>
            <p:ph type="sldNum" sz="quarter" idx="12"/>
          </p:nvPr>
        </p:nvSpPr>
        <p:spPr/>
        <p:txBody>
          <a:bodyPr/>
          <a:lstStyle/>
          <a:p>
            <a:fld id="{2B7B873C-A46E-4878-A014-BF36A57BE664}" type="slidenum">
              <a:rPr lang="en-US" smtClean="0"/>
              <a:pPr/>
              <a:t>2</a:t>
            </a:fld>
            <a:endParaRPr lang="en-US" dirty="0"/>
          </a:p>
        </p:txBody>
      </p:sp>
      <p:sp>
        <p:nvSpPr>
          <p:cNvPr id="6" name="Content Placeholder 1">
            <a:extLst>
              <a:ext uri="{FF2B5EF4-FFF2-40B4-BE49-F238E27FC236}">
                <a16:creationId xmlns:a16="http://schemas.microsoft.com/office/drawing/2014/main" id="{7096BD71-6074-35D2-1D9A-BD146202B598}"/>
              </a:ext>
            </a:extLst>
          </p:cNvPr>
          <p:cNvSpPr>
            <a:spLocks noGrp="1"/>
          </p:cNvSpPr>
          <p:nvPr>
            <p:ph idx="1"/>
          </p:nvPr>
        </p:nvSpPr>
        <p:spPr>
          <a:xfrm>
            <a:off x="154235" y="1692814"/>
            <a:ext cx="5530699" cy="2248566"/>
          </a:xfrm>
        </p:spPr>
        <p:txBody>
          <a:bodyPr>
            <a:normAutofit lnSpcReduction="10000"/>
          </a:bodyPr>
          <a:lstStyle/>
          <a:p>
            <a:pPr>
              <a:lnSpc>
                <a:spcPct val="100000"/>
              </a:lnSpc>
              <a:spcBef>
                <a:spcPts val="500"/>
              </a:spcBef>
            </a:pPr>
            <a:r>
              <a:rPr lang="en-US" sz="2400" b="1" dirty="0"/>
              <a:t>Cryptocurrency and decentralized finance is rising</a:t>
            </a:r>
          </a:p>
          <a:p>
            <a:pPr marL="285750" indent="-285750">
              <a:lnSpc>
                <a:spcPct val="100000"/>
              </a:lnSpc>
              <a:spcBef>
                <a:spcPts val="500"/>
              </a:spcBef>
              <a:buFont typeface="Arial" panose="020B0604020202020204" pitchFamily="34" charset="0"/>
              <a:buChar char="•"/>
            </a:pPr>
            <a:r>
              <a:rPr lang="en-US" sz="2400" dirty="0"/>
              <a:t>Decentralization, trustless, transparency</a:t>
            </a:r>
            <a:endParaRPr lang="en-US" altLang="zh-CN" sz="2400" dirty="0"/>
          </a:p>
          <a:p>
            <a:pPr marL="285750" indent="-285750">
              <a:lnSpc>
                <a:spcPct val="100000"/>
              </a:lnSpc>
              <a:spcBef>
                <a:spcPts val="500"/>
              </a:spcBef>
              <a:buFont typeface="Arial" panose="020B0604020202020204" pitchFamily="34" charset="0"/>
              <a:buChar char="•"/>
            </a:pPr>
            <a:r>
              <a:rPr lang="en-US" altLang="zh-CN" sz="2400" dirty="0"/>
              <a:t>Bitcoin and other cryptocurrency has become widely recognized assets</a:t>
            </a:r>
          </a:p>
          <a:p>
            <a:pPr marL="285750" indent="-285750">
              <a:lnSpc>
                <a:spcPct val="100000"/>
              </a:lnSpc>
              <a:spcBef>
                <a:spcPts val="500"/>
              </a:spcBef>
              <a:buFont typeface="Arial" panose="020B0604020202020204" pitchFamily="34" charset="0"/>
              <a:buChar char="•"/>
            </a:pPr>
            <a:endParaRPr lang="en-US" altLang="zh-CN" sz="2400" dirty="0"/>
          </a:p>
        </p:txBody>
      </p:sp>
      <p:pic>
        <p:nvPicPr>
          <p:cNvPr id="2050" name="Picture 2" descr="US GENIUS Act 2025: What Traders Need ...">
            <a:extLst>
              <a:ext uri="{FF2B5EF4-FFF2-40B4-BE49-F238E27FC236}">
                <a16:creationId xmlns:a16="http://schemas.microsoft.com/office/drawing/2014/main" id="{7351702C-46E3-21FF-2A3D-F4D7261B5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4517" y="2821115"/>
            <a:ext cx="3185248" cy="15926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F082C4F-F802-B297-C167-916A8D23E981}"/>
              </a:ext>
            </a:extLst>
          </p:cNvPr>
          <p:cNvPicPr>
            <a:picLocks noChangeAspect="1"/>
          </p:cNvPicPr>
          <p:nvPr/>
        </p:nvPicPr>
        <p:blipFill>
          <a:blip r:embed="rId4"/>
          <a:stretch>
            <a:fillRect/>
          </a:stretch>
        </p:blipFill>
        <p:spPr>
          <a:xfrm>
            <a:off x="5684934" y="1132681"/>
            <a:ext cx="3459066" cy="1120265"/>
          </a:xfrm>
          <a:prstGeom prst="rect">
            <a:avLst/>
          </a:prstGeom>
        </p:spPr>
      </p:pic>
    </p:spTree>
    <p:extLst>
      <p:ext uri="{BB962C8B-B14F-4D97-AF65-F5344CB8AC3E}">
        <p14:creationId xmlns:p14="http://schemas.microsoft.com/office/powerpoint/2010/main" val="1078514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17C82-7DBF-8C2A-DA04-66E69668448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3E3FED-1037-8EA6-1442-69B84BDA216D}"/>
              </a:ext>
            </a:extLst>
          </p:cNvPr>
          <p:cNvSpPr>
            <a:spLocks noGrp="1"/>
          </p:cNvSpPr>
          <p:nvPr>
            <p:ph type="title"/>
          </p:nvPr>
        </p:nvSpPr>
        <p:spPr/>
        <p:txBody>
          <a:bodyPr/>
          <a:lstStyle/>
          <a:p>
            <a:r>
              <a:rPr lang="en-US" dirty="0"/>
              <a:t>Massive Token Distribution and Isolation</a:t>
            </a:r>
          </a:p>
        </p:txBody>
      </p:sp>
      <p:sp>
        <p:nvSpPr>
          <p:cNvPr id="5" name="Slide Number Placeholder 4">
            <a:extLst>
              <a:ext uri="{FF2B5EF4-FFF2-40B4-BE49-F238E27FC236}">
                <a16:creationId xmlns:a16="http://schemas.microsoft.com/office/drawing/2014/main" id="{BAD545D3-EAB6-0359-40F9-EBF2686C2536}"/>
              </a:ext>
            </a:extLst>
          </p:cNvPr>
          <p:cNvSpPr>
            <a:spLocks noGrp="1"/>
          </p:cNvSpPr>
          <p:nvPr>
            <p:ph type="sldNum" sz="quarter" idx="12"/>
          </p:nvPr>
        </p:nvSpPr>
        <p:spPr/>
        <p:txBody>
          <a:bodyPr/>
          <a:lstStyle/>
          <a:p>
            <a:fld id="{2B7B873C-A46E-4878-A014-BF36A57BE664}" type="slidenum">
              <a:rPr lang="en-US" smtClean="0"/>
              <a:pPr/>
              <a:t>3</a:t>
            </a:fld>
            <a:endParaRPr lang="en-US" dirty="0"/>
          </a:p>
        </p:txBody>
      </p:sp>
      <p:sp>
        <p:nvSpPr>
          <p:cNvPr id="6" name="Content Placeholder 1">
            <a:extLst>
              <a:ext uri="{FF2B5EF4-FFF2-40B4-BE49-F238E27FC236}">
                <a16:creationId xmlns:a16="http://schemas.microsoft.com/office/drawing/2014/main" id="{6FF585BC-01E2-FE45-7452-AFA8F27482CA}"/>
              </a:ext>
            </a:extLst>
          </p:cNvPr>
          <p:cNvSpPr>
            <a:spLocks noGrp="1"/>
          </p:cNvSpPr>
          <p:nvPr>
            <p:ph idx="1"/>
          </p:nvPr>
        </p:nvSpPr>
        <p:spPr>
          <a:xfrm>
            <a:off x="154234" y="641779"/>
            <a:ext cx="6058497" cy="4427178"/>
          </a:xfrm>
        </p:spPr>
        <p:txBody>
          <a:bodyPr>
            <a:normAutofit/>
          </a:bodyPr>
          <a:lstStyle/>
          <a:p>
            <a:pPr>
              <a:lnSpc>
                <a:spcPct val="100000"/>
              </a:lnSpc>
              <a:spcBef>
                <a:spcPts val="500"/>
              </a:spcBef>
            </a:pPr>
            <a:r>
              <a:rPr lang="en-US" sz="2000" b="1" dirty="0"/>
              <a:t>Millions of tokens exist across different chains</a:t>
            </a:r>
          </a:p>
          <a:p>
            <a:pPr marL="285750" indent="-285750">
              <a:lnSpc>
                <a:spcPct val="100000"/>
              </a:lnSpc>
              <a:spcBef>
                <a:spcPts val="500"/>
              </a:spcBef>
              <a:buFont typeface="Arial" panose="020B0604020202020204" pitchFamily="34" charset="0"/>
              <a:buChar char="•"/>
            </a:pPr>
            <a:r>
              <a:rPr lang="en-US" altLang="zh-CN" sz="2000" dirty="0">
                <a:solidFill>
                  <a:srgbClr val="C00000"/>
                </a:solidFill>
              </a:rPr>
              <a:t>Fungible Token </a:t>
            </a:r>
            <a:r>
              <a:rPr lang="en-US" altLang="zh-CN" sz="2000" dirty="0"/>
              <a:t>(Ethereum)</a:t>
            </a:r>
          </a:p>
          <a:p>
            <a:pPr marL="285750" indent="-285750">
              <a:lnSpc>
                <a:spcPct val="100000"/>
              </a:lnSpc>
              <a:spcBef>
                <a:spcPts val="500"/>
              </a:spcBef>
              <a:buFont typeface="Arial" panose="020B0604020202020204" pitchFamily="34" charset="0"/>
              <a:buChar char="•"/>
            </a:pPr>
            <a:r>
              <a:rPr lang="en-US" altLang="zh-CN" sz="2000" dirty="0">
                <a:solidFill>
                  <a:srgbClr val="EAA34B"/>
                </a:solidFill>
              </a:rPr>
              <a:t>Non-Fungible Token </a:t>
            </a:r>
            <a:r>
              <a:rPr lang="en-US" altLang="zh-CN" sz="2000" dirty="0"/>
              <a:t>(Bitcoin, Ethereum, Solana)</a:t>
            </a:r>
          </a:p>
          <a:p>
            <a:pPr marL="285750" indent="-285750">
              <a:lnSpc>
                <a:spcPct val="100000"/>
              </a:lnSpc>
              <a:spcBef>
                <a:spcPts val="500"/>
              </a:spcBef>
              <a:buFont typeface="Arial" panose="020B0604020202020204" pitchFamily="34" charset="0"/>
              <a:buChar char="•"/>
            </a:pPr>
            <a:r>
              <a:rPr lang="en-US" altLang="zh-CN" sz="2000" dirty="0">
                <a:solidFill>
                  <a:srgbClr val="00B050"/>
                </a:solidFill>
              </a:rPr>
              <a:t>RWAs</a:t>
            </a:r>
            <a:r>
              <a:rPr lang="en-US" altLang="zh-CN" sz="2000" dirty="0"/>
              <a:t> (specialized chains)</a:t>
            </a:r>
          </a:p>
          <a:p>
            <a:pPr marL="285750" indent="-285750">
              <a:lnSpc>
                <a:spcPct val="100000"/>
              </a:lnSpc>
              <a:spcBef>
                <a:spcPts val="500"/>
              </a:spcBef>
              <a:buFont typeface="Arial" panose="020B0604020202020204" pitchFamily="34" charset="0"/>
              <a:buChar char="•"/>
            </a:pPr>
            <a:r>
              <a:rPr lang="en-US" altLang="zh-CN" sz="2000" dirty="0">
                <a:solidFill>
                  <a:srgbClr val="7030A0"/>
                </a:solidFill>
              </a:rPr>
              <a:t>Meme Coins </a:t>
            </a:r>
            <a:r>
              <a:rPr lang="en-US" altLang="zh-CN" sz="2000" dirty="0"/>
              <a:t>(Solana, Binance Smart Chain)</a:t>
            </a:r>
          </a:p>
          <a:p>
            <a:pPr marL="285750" indent="-285750">
              <a:lnSpc>
                <a:spcPct val="100000"/>
              </a:lnSpc>
              <a:spcBef>
                <a:spcPts val="500"/>
              </a:spcBef>
              <a:buFont typeface="Arial" panose="020B0604020202020204" pitchFamily="34" charset="0"/>
              <a:buChar char="•"/>
            </a:pPr>
            <a:r>
              <a:rPr lang="en-US" altLang="zh-CN" sz="2000" dirty="0"/>
              <a:t>…</a:t>
            </a:r>
          </a:p>
          <a:p>
            <a:pPr marL="285750" indent="-285750">
              <a:lnSpc>
                <a:spcPct val="100000"/>
              </a:lnSpc>
              <a:spcBef>
                <a:spcPts val="500"/>
              </a:spcBef>
              <a:buFont typeface="Arial" panose="020B0604020202020204" pitchFamily="34" charset="0"/>
              <a:buChar char="•"/>
            </a:pPr>
            <a:endParaRPr lang="en-US" altLang="zh-CN" sz="2000" dirty="0"/>
          </a:p>
          <a:p>
            <a:pPr>
              <a:lnSpc>
                <a:spcPct val="100000"/>
              </a:lnSpc>
              <a:spcBef>
                <a:spcPts val="500"/>
              </a:spcBef>
            </a:pPr>
            <a:r>
              <a:rPr lang="en-US" altLang="zh-CN" sz="2000" b="1" dirty="0"/>
              <a:t>Different chains are </a:t>
            </a:r>
            <a:r>
              <a:rPr lang="en-US" altLang="zh-CN" sz="2000" b="1" dirty="0">
                <a:solidFill>
                  <a:srgbClr val="0070C0"/>
                </a:solidFill>
              </a:rPr>
              <a:t>heterogeneous</a:t>
            </a:r>
            <a:r>
              <a:rPr lang="en-US" altLang="zh-CN" sz="2000" b="1" dirty="0"/>
              <a:t> and </a:t>
            </a:r>
            <a:r>
              <a:rPr lang="en-US" altLang="zh-CN" sz="2000" b="1" dirty="0">
                <a:solidFill>
                  <a:srgbClr val="0070C0"/>
                </a:solidFill>
              </a:rPr>
              <a:t>isolated</a:t>
            </a:r>
          </a:p>
          <a:p>
            <a:pPr marL="285750" indent="-285750">
              <a:lnSpc>
                <a:spcPct val="100000"/>
              </a:lnSpc>
              <a:spcBef>
                <a:spcPts val="500"/>
              </a:spcBef>
              <a:buFont typeface="Arial" panose="020B0604020202020204" pitchFamily="34" charset="0"/>
              <a:buChar char="•"/>
            </a:pPr>
            <a:r>
              <a:rPr lang="en-US" altLang="zh-CN" sz="2000" dirty="0"/>
              <a:t>One chain only host limited types of tokens </a:t>
            </a:r>
          </a:p>
          <a:p>
            <a:pPr marL="285750" indent="-285750">
              <a:lnSpc>
                <a:spcPct val="100000"/>
              </a:lnSpc>
              <a:spcBef>
                <a:spcPts val="500"/>
              </a:spcBef>
              <a:buFont typeface="Arial" panose="020B0604020202020204" pitchFamily="34" charset="0"/>
              <a:buChar char="•"/>
            </a:pPr>
            <a:r>
              <a:rPr lang="en-US" altLang="zh-CN" sz="2000" dirty="0"/>
              <a:t>Users hold tokens simultaneously</a:t>
            </a:r>
          </a:p>
          <a:p>
            <a:pPr marL="285750" indent="-285750">
              <a:lnSpc>
                <a:spcPct val="100000"/>
              </a:lnSpc>
              <a:spcBef>
                <a:spcPts val="500"/>
              </a:spcBef>
              <a:buFont typeface="Arial" panose="020B0604020202020204" pitchFamily="34" charset="0"/>
              <a:buChar char="•"/>
            </a:pPr>
            <a:endParaRPr lang="en-US" altLang="zh-CN" sz="2000" dirty="0"/>
          </a:p>
          <a:p>
            <a:pPr marL="285750" indent="-285750">
              <a:lnSpc>
                <a:spcPct val="100000"/>
              </a:lnSpc>
              <a:spcBef>
                <a:spcPts val="500"/>
              </a:spcBef>
              <a:buFont typeface="Arial" panose="020B0604020202020204" pitchFamily="34" charset="0"/>
              <a:buChar char="•"/>
            </a:pPr>
            <a:endParaRPr lang="en-US" altLang="zh-CN" sz="2000" dirty="0"/>
          </a:p>
        </p:txBody>
      </p:sp>
      <p:pic>
        <p:nvPicPr>
          <p:cNvPr id="1026" name="Picture 2" descr="Cross Blockchain Comparison Overview">
            <a:extLst>
              <a:ext uri="{FF2B5EF4-FFF2-40B4-BE49-F238E27FC236}">
                <a16:creationId xmlns:a16="http://schemas.microsoft.com/office/drawing/2014/main" id="{A0E0865E-E627-448E-68D0-6EDA7B2A1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0307" y="829434"/>
            <a:ext cx="2642205" cy="14796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F7E9BEC-32AF-98AA-E015-7396107895AC}"/>
              </a:ext>
            </a:extLst>
          </p:cNvPr>
          <p:cNvSpPr txBox="1"/>
          <p:nvPr/>
        </p:nvSpPr>
        <p:spPr>
          <a:xfrm>
            <a:off x="162615" y="4399203"/>
            <a:ext cx="8132693" cy="707886"/>
          </a:xfrm>
          <a:prstGeom prst="rect">
            <a:avLst/>
          </a:prstGeom>
          <a:noFill/>
        </p:spPr>
        <p:txBody>
          <a:bodyPr wrap="square">
            <a:spAutoFit/>
          </a:bodyPr>
          <a:lstStyle/>
          <a:p>
            <a:pPr>
              <a:lnSpc>
                <a:spcPct val="100000"/>
              </a:lnSpc>
              <a:spcBef>
                <a:spcPts val="500"/>
              </a:spcBef>
            </a:pPr>
            <a:r>
              <a:rPr lang="en-US" altLang="zh-CN" sz="2000" b="1" dirty="0">
                <a:solidFill>
                  <a:srgbClr val="C00000"/>
                </a:solidFill>
              </a:rPr>
              <a:t>How to securely and efficiently move tokens from one chain to another (aka cross-chain)?</a:t>
            </a:r>
          </a:p>
        </p:txBody>
      </p:sp>
      <p:pic>
        <p:nvPicPr>
          <p:cNvPr id="1028" name="Picture 4" descr="Number of cryptocurrencies 2013-2025| Statista">
            <a:extLst>
              <a:ext uri="{FF2B5EF4-FFF2-40B4-BE49-F238E27FC236}">
                <a16:creationId xmlns:a16="http://schemas.microsoft.com/office/drawing/2014/main" id="{0BB7F835-C16B-358E-52B9-47E587184E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0307" y="2496723"/>
            <a:ext cx="2596055" cy="192829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F583C8F-43C3-6050-87E6-94E9AD8DE8F2}"/>
              </a:ext>
            </a:extLst>
          </p:cNvPr>
          <p:cNvSpPr txBox="1"/>
          <p:nvPr/>
        </p:nvSpPr>
        <p:spPr>
          <a:xfrm>
            <a:off x="8455511" y="-3227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36147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9F1A8-2533-12F2-5A64-5A7BD67F0AB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F5B41F-B92C-DE46-53C7-F8F769A54B67}"/>
              </a:ext>
            </a:extLst>
          </p:cNvPr>
          <p:cNvSpPr>
            <a:spLocks noGrp="1"/>
          </p:cNvSpPr>
          <p:nvPr>
            <p:ph type="title"/>
          </p:nvPr>
        </p:nvSpPr>
        <p:spPr>
          <a:xfrm>
            <a:off x="46657" y="-65117"/>
            <a:ext cx="8661407" cy="706897"/>
          </a:xfrm>
        </p:spPr>
        <p:txBody>
          <a:bodyPr>
            <a:normAutofit/>
          </a:bodyPr>
          <a:lstStyle/>
          <a:p>
            <a:r>
              <a:rPr lang="en-US" dirty="0"/>
              <a:t>Analogy of Cross-chain Problem</a:t>
            </a:r>
          </a:p>
        </p:txBody>
      </p:sp>
      <p:sp>
        <p:nvSpPr>
          <p:cNvPr id="5" name="Slide Number Placeholder 4">
            <a:extLst>
              <a:ext uri="{FF2B5EF4-FFF2-40B4-BE49-F238E27FC236}">
                <a16:creationId xmlns:a16="http://schemas.microsoft.com/office/drawing/2014/main" id="{2A0CDB3E-EF59-C928-4DEB-C4CBFE7AFB9A}"/>
              </a:ext>
            </a:extLst>
          </p:cNvPr>
          <p:cNvSpPr>
            <a:spLocks noGrp="1"/>
          </p:cNvSpPr>
          <p:nvPr>
            <p:ph type="sldNum" sz="quarter" idx="12"/>
          </p:nvPr>
        </p:nvSpPr>
        <p:spPr/>
        <p:txBody>
          <a:bodyPr/>
          <a:lstStyle/>
          <a:p>
            <a:fld id="{2B7B873C-A46E-4878-A014-BF36A57BE664}" type="slidenum">
              <a:rPr lang="en-US" smtClean="0"/>
              <a:pPr/>
              <a:t>4</a:t>
            </a:fld>
            <a:endParaRPr lang="en-US" dirty="0"/>
          </a:p>
        </p:txBody>
      </p:sp>
      <p:sp>
        <p:nvSpPr>
          <p:cNvPr id="6" name="Content Placeholder 1">
            <a:extLst>
              <a:ext uri="{FF2B5EF4-FFF2-40B4-BE49-F238E27FC236}">
                <a16:creationId xmlns:a16="http://schemas.microsoft.com/office/drawing/2014/main" id="{3C07BA7B-4A39-5C9A-6DA1-20F06153D9B5}"/>
              </a:ext>
            </a:extLst>
          </p:cNvPr>
          <p:cNvSpPr>
            <a:spLocks noGrp="1"/>
          </p:cNvSpPr>
          <p:nvPr>
            <p:ph idx="1"/>
          </p:nvPr>
        </p:nvSpPr>
        <p:spPr>
          <a:xfrm>
            <a:off x="154235" y="641778"/>
            <a:ext cx="4715940" cy="3076123"/>
          </a:xfrm>
        </p:spPr>
        <p:txBody>
          <a:bodyPr>
            <a:normAutofit fontScale="92500"/>
          </a:bodyPr>
          <a:lstStyle/>
          <a:p>
            <a:pPr>
              <a:lnSpc>
                <a:spcPct val="100000"/>
              </a:lnSpc>
              <a:spcBef>
                <a:spcPts val="500"/>
              </a:spcBef>
            </a:pPr>
            <a:r>
              <a:rPr lang="en-US" sz="2400" b="1" dirty="0"/>
              <a:t>Imagine chains as banks, while tokens as funds</a:t>
            </a:r>
          </a:p>
          <a:p>
            <a:pPr marL="285750" indent="-285750">
              <a:lnSpc>
                <a:spcPct val="100000"/>
              </a:lnSpc>
              <a:spcBef>
                <a:spcPts val="500"/>
              </a:spcBef>
              <a:buFont typeface="Arial" panose="020B0604020202020204" pitchFamily="34" charset="0"/>
              <a:buChar char="•"/>
            </a:pPr>
            <a:r>
              <a:rPr lang="en-US" altLang="zh-CN" sz="2400" dirty="0"/>
              <a:t>Users transfer funds across multiple accounts</a:t>
            </a:r>
          </a:p>
          <a:p>
            <a:pPr marL="285750" indent="-285750">
              <a:lnSpc>
                <a:spcPct val="100000"/>
              </a:lnSpc>
              <a:spcBef>
                <a:spcPts val="500"/>
              </a:spcBef>
              <a:buFont typeface="Arial" panose="020B0604020202020204" pitchFamily="34" charset="0"/>
              <a:buChar char="•"/>
            </a:pPr>
            <a:r>
              <a:rPr lang="en-US" altLang="zh-CN" sz="2400" dirty="0"/>
              <a:t>In different banks located at different countries</a:t>
            </a:r>
          </a:p>
          <a:p>
            <a:pPr marL="285750" indent="-285750">
              <a:lnSpc>
                <a:spcPct val="100000"/>
              </a:lnSpc>
              <a:spcBef>
                <a:spcPts val="500"/>
              </a:spcBef>
              <a:buFont typeface="Arial" panose="020B0604020202020204" pitchFamily="34" charset="0"/>
              <a:buChar char="•"/>
            </a:pPr>
            <a:r>
              <a:rPr lang="en-US" altLang="zh-CN" sz="2400" dirty="0"/>
              <a:t>SWIFT system is widely used but </a:t>
            </a:r>
            <a:r>
              <a:rPr lang="en-US" altLang="zh-CN" sz="2400" dirty="0">
                <a:solidFill>
                  <a:srgbClr val="C00000"/>
                </a:solidFill>
              </a:rPr>
              <a:t>trusted, centralized, and inefficient</a:t>
            </a:r>
          </a:p>
        </p:txBody>
      </p:sp>
      <p:pic>
        <p:nvPicPr>
          <p:cNvPr id="3074" name="Picture 2" descr="How Does SWIFT Money Transfer Work? Features and Differences from Online  International Money Transfer Services">
            <a:extLst>
              <a:ext uri="{FF2B5EF4-FFF2-40B4-BE49-F238E27FC236}">
                <a16:creationId xmlns:a16="http://schemas.microsoft.com/office/drawing/2014/main" id="{63FD042E-168F-04FB-F4CB-C0FD6C1A27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3347" y="526103"/>
            <a:ext cx="4200653" cy="315048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WIFT - Wikipedia">
            <a:extLst>
              <a:ext uri="{FF2B5EF4-FFF2-40B4-BE49-F238E27FC236}">
                <a16:creationId xmlns:a16="http://schemas.microsoft.com/office/drawing/2014/main" id="{667289AA-9721-CC1C-EAD1-E97013F837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6805" y="3762358"/>
            <a:ext cx="3239880" cy="11024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E976113-AEF4-B6AB-4EF5-707CCAD20352}"/>
              </a:ext>
            </a:extLst>
          </p:cNvPr>
          <p:cNvSpPr txBox="1"/>
          <p:nvPr/>
        </p:nvSpPr>
        <p:spPr>
          <a:xfrm>
            <a:off x="134307" y="3645475"/>
            <a:ext cx="8132693" cy="895117"/>
          </a:xfrm>
          <a:prstGeom prst="rect">
            <a:avLst/>
          </a:prstGeom>
          <a:noFill/>
        </p:spPr>
        <p:txBody>
          <a:bodyPr wrap="square">
            <a:spAutoFit/>
          </a:bodyPr>
          <a:lstStyle/>
          <a:p>
            <a:pPr>
              <a:lnSpc>
                <a:spcPct val="100000"/>
              </a:lnSpc>
              <a:spcBef>
                <a:spcPts val="500"/>
              </a:spcBef>
            </a:pPr>
            <a:r>
              <a:rPr lang="en-US" altLang="zh-CN" sz="2400" b="1" dirty="0">
                <a:solidFill>
                  <a:srgbClr val="C00000"/>
                </a:solidFill>
              </a:rPr>
              <a:t>Design a better “SWIFT” system</a:t>
            </a:r>
          </a:p>
          <a:p>
            <a:pPr>
              <a:lnSpc>
                <a:spcPct val="100000"/>
              </a:lnSpc>
              <a:spcBef>
                <a:spcPts val="500"/>
              </a:spcBef>
            </a:pPr>
            <a:r>
              <a:rPr lang="en-US" altLang="zh-CN" sz="2400" b="1" dirty="0">
                <a:solidFill>
                  <a:srgbClr val="C00000"/>
                </a:solidFill>
              </a:rPr>
              <a:t>for tokens and chains</a:t>
            </a:r>
          </a:p>
        </p:txBody>
      </p:sp>
    </p:spTree>
    <p:extLst>
      <p:ext uri="{BB962C8B-B14F-4D97-AF65-F5344CB8AC3E}">
        <p14:creationId xmlns:p14="http://schemas.microsoft.com/office/powerpoint/2010/main" val="3400296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BC28D-5BD6-AF4F-97B3-F099797A8D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887628-5CD9-D7D7-9126-D268D51D5D1E}"/>
              </a:ext>
            </a:extLst>
          </p:cNvPr>
          <p:cNvSpPr>
            <a:spLocks noGrp="1"/>
          </p:cNvSpPr>
          <p:nvPr>
            <p:ph type="title"/>
          </p:nvPr>
        </p:nvSpPr>
        <p:spPr/>
        <p:txBody>
          <a:bodyPr/>
          <a:lstStyle/>
          <a:p>
            <a:r>
              <a:rPr lang="en-US" dirty="0"/>
              <a:t>MAP Design Philosophy: Practicability </a:t>
            </a:r>
          </a:p>
        </p:txBody>
      </p:sp>
      <p:sp>
        <p:nvSpPr>
          <p:cNvPr id="5" name="Slide Number Placeholder 4">
            <a:extLst>
              <a:ext uri="{FF2B5EF4-FFF2-40B4-BE49-F238E27FC236}">
                <a16:creationId xmlns:a16="http://schemas.microsoft.com/office/drawing/2014/main" id="{5DDB1192-6F97-4B4F-3C18-3B7E0456B375}"/>
              </a:ext>
            </a:extLst>
          </p:cNvPr>
          <p:cNvSpPr>
            <a:spLocks noGrp="1"/>
          </p:cNvSpPr>
          <p:nvPr>
            <p:ph type="sldNum" sz="quarter" idx="12"/>
          </p:nvPr>
        </p:nvSpPr>
        <p:spPr/>
        <p:txBody>
          <a:bodyPr/>
          <a:lstStyle/>
          <a:p>
            <a:fld id="{2B7B873C-A46E-4878-A014-BF36A57BE664}" type="slidenum">
              <a:rPr lang="en-US" smtClean="0"/>
              <a:pPr/>
              <a:t>5</a:t>
            </a:fld>
            <a:endParaRPr lang="en-US" dirty="0"/>
          </a:p>
        </p:txBody>
      </p:sp>
      <p:sp>
        <p:nvSpPr>
          <p:cNvPr id="6" name="Content Placeholder 1">
            <a:extLst>
              <a:ext uri="{FF2B5EF4-FFF2-40B4-BE49-F238E27FC236}">
                <a16:creationId xmlns:a16="http://schemas.microsoft.com/office/drawing/2014/main" id="{2B29293D-77BF-2DA7-58A2-FB24E06459C1}"/>
              </a:ext>
            </a:extLst>
          </p:cNvPr>
          <p:cNvSpPr>
            <a:spLocks noGrp="1"/>
          </p:cNvSpPr>
          <p:nvPr>
            <p:ph idx="1"/>
          </p:nvPr>
        </p:nvSpPr>
        <p:spPr>
          <a:xfrm>
            <a:off x="154235" y="910135"/>
            <a:ext cx="8141073" cy="4427178"/>
          </a:xfrm>
        </p:spPr>
        <p:txBody>
          <a:bodyPr>
            <a:normAutofit/>
          </a:bodyPr>
          <a:lstStyle/>
          <a:p>
            <a:pPr marL="285750" indent="-285750">
              <a:lnSpc>
                <a:spcPct val="100000"/>
              </a:lnSpc>
              <a:spcBef>
                <a:spcPts val="500"/>
              </a:spcBef>
              <a:buFont typeface="Arial" panose="020B0604020202020204" pitchFamily="34" charset="0"/>
              <a:buChar char="•"/>
            </a:pPr>
            <a:endParaRPr lang="en-US" altLang="zh-CN" sz="2000" dirty="0"/>
          </a:p>
          <a:p>
            <a:pPr>
              <a:lnSpc>
                <a:spcPct val="100000"/>
              </a:lnSpc>
              <a:spcBef>
                <a:spcPts val="500"/>
              </a:spcBef>
            </a:pPr>
            <a:r>
              <a:rPr lang="en-US" altLang="zh-CN" sz="2000" b="1" dirty="0"/>
              <a:t>Requirements</a:t>
            </a:r>
          </a:p>
          <a:p>
            <a:pPr marL="285750" indent="-285750">
              <a:lnSpc>
                <a:spcPct val="100000"/>
              </a:lnSpc>
              <a:spcBef>
                <a:spcPts val="500"/>
              </a:spcBef>
              <a:buFont typeface="Arial" panose="020B0604020202020204" pitchFamily="34" charset="0"/>
              <a:buChar char="•"/>
            </a:pPr>
            <a:r>
              <a:rPr lang="en-US" altLang="zh-CN" sz="2000" dirty="0">
                <a:solidFill>
                  <a:srgbClr val="0070C0"/>
                </a:solidFill>
              </a:rPr>
              <a:t>Trustless: </a:t>
            </a:r>
            <a:r>
              <a:rPr lang="en-US" altLang="zh-CN" sz="2000" dirty="0"/>
              <a:t>no trusted centralized parities</a:t>
            </a:r>
          </a:p>
          <a:p>
            <a:pPr marL="285750" indent="-285750">
              <a:lnSpc>
                <a:spcPct val="100000"/>
              </a:lnSpc>
              <a:spcBef>
                <a:spcPts val="500"/>
              </a:spcBef>
              <a:buFont typeface="Arial" panose="020B0604020202020204" pitchFamily="34" charset="0"/>
              <a:buChar char="•"/>
            </a:pPr>
            <a:r>
              <a:rPr lang="en-US" altLang="zh-CN" sz="2000" dirty="0">
                <a:solidFill>
                  <a:srgbClr val="0070C0"/>
                </a:solidFill>
              </a:rPr>
              <a:t>Low on-chain cost </a:t>
            </a:r>
            <a:r>
              <a:rPr lang="en-US" altLang="zh-CN" sz="2000" dirty="0"/>
              <a:t>(gas consumption) </a:t>
            </a:r>
            <a:r>
              <a:rPr lang="en-US" altLang="zh-CN" sz="2000" dirty="0">
                <a:solidFill>
                  <a:srgbClr val="0070C0"/>
                </a:solidFill>
              </a:rPr>
              <a:t>and off-chain cost </a:t>
            </a:r>
            <a:r>
              <a:rPr lang="en-US" altLang="zh-CN" sz="2000" dirty="0"/>
              <a:t>(computation)</a:t>
            </a:r>
          </a:p>
          <a:p>
            <a:pPr marL="285750" indent="-285750">
              <a:lnSpc>
                <a:spcPct val="100000"/>
              </a:lnSpc>
              <a:spcBef>
                <a:spcPts val="500"/>
              </a:spcBef>
              <a:buFont typeface="Arial" panose="020B0604020202020204" pitchFamily="34" charset="0"/>
              <a:buChar char="•"/>
            </a:pPr>
            <a:r>
              <a:rPr lang="en-US" altLang="zh-CN" sz="2000" dirty="0">
                <a:solidFill>
                  <a:srgbClr val="0070C0"/>
                </a:solidFill>
              </a:rPr>
              <a:t>Simple Deployment and easy to scale: </a:t>
            </a:r>
            <a:r>
              <a:rPr lang="en-US" altLang="zh-CN" sz="2000" dirty="0"/>
              <a:t>no modification on chains to be connected &amp; be able to connect existing running public chains</a:t>
            </a:r>
          </a:p>
          <a:p>
            <a:pPr>
              <a:lnSpc>
                <a:spcPct val="100000"/>
              </a:lnSpc>
              <a:spcBef>
                <a:spcPts val="500"/>
              </a:spcBef>
            </a:pPr>
            <a:endParaRPr lang="en-US" altLang="zh-CN" sz="2000" dirty="0"/>
          </a:p>
          <a:p>
            <a:pPr marL="285750" indent="-285750">
              <a:lnSpc>
                <a:spcPct val="100000"/>
              </a:lnSpc>
              <a:spcBef>
                <a:spcPts val="500"/>
              </a:spcBef>
              <a:buFont typeface="Arial" panose="020B0604020202020204" pitchFamily="34" charset="0"/>
              <a:buChar char="•"/>
            </a:pPr>
            <a:endParaRPr lang="en-US" altLang="zh-CN" sz="2000" dirty="0"/>
          </a:p>
        </p:txBody>
      </p:sp>
    </p:spTree>
    <p:extLst>
      <p:ext uri="{BB962C8B-B14F-4D97-AF65-F5344CB8AC3E}">
        <p14:creationId xmlns:p14="http://schemas.microsoft.com/office/powerpoint/2010/main" val="3246723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5DBF0-B213-3D4C-DFA8-6A218CCCD6B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D1C3A3-12CB-F9BE-4224-8B687978FD97}"/>
              </a:ext>
            </a:extLst>
          </p:cNvPr>
          <p:cNvSpPr>
            <a:spLocks noGrp="1"/>
          </p:cNvSpPr>
          <p:nvPr>
            <p:ph type="title"/>
          </p:nvPr>
        </p:nvSpPr>
        <p:spPr/>
        <p:txBody>
          <a:bodyPr/>
          <a:lstStyle/>
          <a:p>
            <a:r>
              <a:rPr lang="en-US" dirty="0"/>
              <a:t>Unified Relay Chain Architecture</a:t>
            </a:r>
          </a:p>
        </p:txBody>
      </p:sp>
      <p:sp>
        <p:nvSpPr>
          <p:cNvPr id="5" name="Slide Number Placeholder 4">
            <a:extLst>
              <a:ext uri="{FF2B5EF4-FFF2-40B4-BE49-F238E27FC236}">
                <a16:creationId xmlns:a16="http://schemas.microsoft.com/office/drawing/2014/main" id="{C60A1BC6-AC08-4223-4DE4-EEF31860D151}"/>
              </a:ext>
            </a:extLst>
          </p:cNvPr>
          <p:cNvSpPr>
            <a:spLocks noGrp="1"/>
          </p:cNvSpPr>
          <p:nvPr>
            <p:ph type="sldNum" sz="quarter" idx="12"/>
          </p:nvPr>
        </p:nvSpPr>
        <p:spPr/>
        <p:txBody>
          <a:bodyPr/>
          <a:lstStyle/>
          <a:p>
            <a:fld id="{2B7B873C-A46E-4878-A014-BF36A57BE664}" type="slidenum">
              <a:rPr lang="en-US" smtClean="0"/>
              <a:pPr/>
              <a:t>6</a:t>
            </a:fld>
            <a:endParaRPr lang="en-US" dirty="0"/>
          </a:p>
        </p:txBody>
      </p:sp>
      <p:sp>
        <p:nvSpPr>
          <p:cNvPr id="6" name="Content Placeholder 1">
            <a:extLst>
              <a:ext uri="{FF2B5EF4-FFF2-40B4-BE49-F238E27FC236}">
                <a16:creationId xmlns:a16="http://schemas.microsoft.com/office/drawing/2014/main" id="{EE586B4E-9ED8-C226-020B-F2C6565C707C}"/>
              </a:ext>
            </a:extLst>
          </p:cNvPr>
          <p:cNvSpPr>
            <a:spLocks noGrp="1"/>
          </p:cNvSpPr>
          <p:nvPr>
            <p:ph idx="1"/>
          </p:nvPr>
        </p:nvSpPr>
        <p:spPr>
          <a:xfrm>
            <a:off x="154234" y="641779"/>
            <a:ext cx="8786096" cy="4427178"/>
          </a:xfrm>
        </p:spPr>
        <p:txBody>
          <a:bodyPr>
            <a:normAutofit/>
          </a:bodyPr>
          <a:lstStyle/>
          <a:p>
            <a:pPr>
              <a:lnSpc>
                <a:spcPct val="100000"/>
              </a:lnSpc>
              <a:spcBef>
                <a:spcPts val="500"/>
              </a:spcBef>
            </a:pPr>
            <a:r>
              <a:rPr lang="en-US" sz="1800" b="1" dirty="0"/>
              <a:t>Achieve decentralized security &amp; simply the deployment &amp; easy to scale up</a:t>
            </a:r>
          </a:p>
          <a:p>
            <a:pPr marL="285750" indent="-285750">
              <a:lnSpc>
                <a:spcPct val="100000"/>
              </a:lnSpc>
              <a:spcBef>
                <a:spcPts val="500"/>
              </a:spcBef>
              <a:buFont typeface="Arial" panose="020B0604020202020204" pitchFamily="34" charset="0"/>
              <a:buChar char="•"/>
            </a:pPr>
            <a:r>
              <a:rPr lang="en-US" altLang="zh-CN" sz="1800" dirty="0"/>
              <a:t>Introduce a </a:t>
            </a:r>
            <a:r>
              <a:rPr lang="en-US" altLang="zh-CN" sz="1800" dirty="0" err="1">
                <a:solidFill>
                  <a:srgbClr val="0070C0"/>
                </a:solidFill>
              </a:rPr>
              <a:t>trusless</a:t>
            </a:r>
            <a:r>
              <a:rPr lang="en-US" altLang="zh-CN" sz="1800" dirty="0"/>
              <a:t> </a:t>
            </a:r>
            <a:r>
              <a:rPr lang="en-US" altLang="zh-CN" sz="1800" dirty="0" err="1"/>
              <a:t>PoS</a:t>
            </a:r>
            <a:r>
              <a:rPr lang="en-US" altLang="zh-CN" sz="1800" dirty="0"/>
              <a:t> relay chain between source chain (SC) and destination chain (DC)</a:t>
            </a:r>
          </a:p>
          <a:p>
            <a:pPr marL="285750" indent="-285750">
              <a:lnSpc>
                <a:spcPct val="100000"/>
              </a:lnSpc>
              <a:spcBef>
                <a:spcPts val="500"/>
              </a:spcBef>
              <a:buFont typeface="Arial" panose="020B0604020202020204" pitchFamily="34" charset="0"/>
              <a:buChar char="•"/>
            </a:pPr>
            <a:r>
              <a:rPr lang="en-US" altLang="zh-CN" sz="1800" dirty="0"/>
              <a:t>Work as an intermediary but no single trusted parties</a:t>
            </a:r>
          </a:p>
          <a:p>
            <a:pPr marL="285750" indent="-285750">
              <a:lnSpc>
                <a:spcPct val="100000"/>
              </a:lnSpc>
              <a:spcBef>
                <a:spcPts val="500"/>
              </a:spcBef>
              <a:buFont typeface="Arial" panose="020B0604020202020204" pitchFamily="34" charset="0"/>
              <a:buChar char="•"/>
            </a:pPr>
            <a:r>
              <a:rPr lang="en-US" sz="1800" dirty="0"/>
              <a:t>With Optimized cross-chain verification mechanism</a:t>
            </a:r>
          </a:p>
          <a:p>
            <a:pPr marL="285750" indent="-285750">
              <a:lnSpc>
                <a:spcPct val="100000"/>
              </a:lnSpc>
              <a:spcBef>
                <a:spcPts val="500"/>
              </a:spcBef>
              <a:buFont typeface="Arial" panose="020B0604020202020204" pitchFamily="34" charset="0"/>
              <a:buChar char="•"/>
            </a:pPr>
            <a:endParaRPr lang="en-US" altLang="zh-CN" sz="1800" dirty="0"/>
          </a:p>
          <a:p>
            <a:pPr marL="285750" indent="-285750">
              <a:lnSpc>
                <a:spcPct val="100000"/>
              </a:lnSpc>
              <a:spcBef>
                <a:spcPts val="500"/>
              </a:spcBef>
              <a:buFont typeface="Arial" panose="020B0604020202020204" pitchFamily="34" charset="0"/>
              <a:buChar char="•"/>
            </a:pPr>
            <a:endParaRPr lang="en-US" altLang="zh-CN" sz="1800" dirty="0"/>
          </a:p>
        </p:txBody>
      </p:sp>
      <p:pic>
        <p:nvPicPr>
          <p:cNvPr id="4" name="Picture 3">
            <a:extLst>
              <a:ext uri="{FF2B5EF4-FFF2-40B4-BE49-F238E27FC236}">
                <a16:creationId xmlns:a16="http://schemas.microsoft.com/office/drawing/2014/main" id="{6CD35CE5-E422-9EB9-7612-F25C3909A88E}"/>
              </a:ext>
            </a:extLst>
          </p:cNvPr>
          <p:cNvPicPr>
            <a:picLocks noChangeAspect="1"/>
          </p:cNvPicPr>
          <p:nvPr/>
        </p:nvPicPr>
        <p:blipFill>
          <a:blip r:embed="rId3"/>
          <a:stretch>
            <a:fillRect/>
          </a:stretch>
        </p:blipFill>
        <p:spPr>
          <a:xfrm>
            <a:off x="194268" y="2389423"/>
            <a:ext cx="8949732" cy="2363723"/>
          </a:xfrm>
          <a:prstGeom prst="rect">
            <a:avLst/>
          </a:prstGeom>
        </p:spPr>
      </p:pic>
    </p:spTree>
    <p:extLst>
      <p:ext uri="{BB962C8B-B14F-4D97-AF65-F5344CB8AC3E}">
        <p14:creationId xmlns:p14="http://schemas.microsoft.com/office/powerpoint/2010/main" val="3463733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24F3C-FD77-5705-43F2-1A26208C68E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D422C79-6DEA-6A70-A8C5-407A839B0171}"/>
              </a:ext>
            </a:extLst>
          </p:cNvPr>
          <p:cNvSpPr>
            <a:spLocks noGrp="1"/>
          </p:cNvSpPr>
          <p:nvPr>
            <p:ph type="title"/>
          </p:nvPr>
        </p:nvSpPr>
        <p:spPr/>
        <p:txBody>
          <a:bodyPr/>
          <a:lstStyle/>
          <a:p>
            <a:r>
              <a:rPr lang="en-US" dirty="0"/>
              <a:t>Performance and Security</a:t>
            </a:r>
          </a:p>
        </p:txBody>
      </p:sp>
      <p:sp>
        <p:nvSpPr>
          <p:cNvPr id="5" name="Slide Number Placeholder 4">
            <a:extLst>
              <a:ext uri="{FF2B5EF4-FFF2-40B4-BE49-F238E27FC236}">
                <a16:creationId xmlns:a16="http://schemas.microsoft.com/office/drawing/2014/main" id="{7CA19B50-A3DC-993D-0D59-3E95119BDF0B}"/>
              </a:ext>
            </a:extLst>
          </p:cNvPr>
          <p:cNvSpPr>
            <a:spLocks noGrp="1"/>
          </p:cNvSpPr>
          <p:nvPr>
            <p:ph type="sldNum" sz="quarter" idx="12"/>
          </p:nvPr>
        </p:nvSpPr>
        <p:spPr/>
        <p:txBody>
          <a:bodyPr/>
          <a:lstStyle/>
          <a:p>
            <a:fld id="{2B7B873C-A46E-4878-A014-BF36A57BE664}" type="slidenum">
              <a:rPr lang="en-US" smtClean="0"/>
              <a:pPr/>
              <a:t>7</a:t>
            </a:fld>
            <a:endParaRPr lang="en-US" dirty="0"/>
          </a:p>
        </p:txBody>
      </p:sp>
      <p:pic>
        <p:nvPicPr>
          <p:cNvPr id="2" name="Picture 1">
            <a:extLst>
              <a:ext uri="{FF2B5EF4-FFF2-40B4-BE49-F238E27FC236}">
                <a16:creationId xmlns:a16="http://schemas.microsoft.com/office/drawing/2014/main" id="{8429D7DB-7F87-E453-08AC-76AB1F29A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3169" y="4517825"/>
            <a:ext cx="1566962" cy="470642"/>
          </a:xfrm>
          <a:prstGeom prst="rect">
            <a:avLst/>
          </a:prstGeom>
        </p:spPr>
      </p:pic>
      <p:pic>
        <p:nvPicPr>
          <p:cNvPr id="4" name="Picture 3">
            <a:extLst>
              <a:ext uri="{FF2B5EF4-FFF2-40B4-BE49-F238E27FC236}">
                <a16:creationId xmlns:a16="http://schemas.microsoft.com/office/drawing/2014/main" id="{1E437A66-7B17-CF7D-FE4A-DEA80B4639F6}"/>
              </a:ext>
            </a:extLst>
          </p:cNvPr>
          <p:cNvPicPr>
            <a:picLocks noChangeAspect="1"/>
          </p:cNvPicPr>
          <p:nvPr/>
        </p:nvPicPr>
        <p:blipFill>
          <a:blip r:embed="rId4"/>
          <a:stretch>
            <a:fillRect/>
          </a:stretch>
        </p:blipFill>
        <p:spPr>
          <a:xfrm>
            <a:off x="176011" y="1163071"/>
            <a:ext cx="8791977" cy="2709755"/>
          </a:xfrm>
          <a:prstGeom prst="rect">
            <a:avLst/>
          </a:prstGeom>
        </p:spPr>
      </p:pic>
      <p:sp>
        <p:nvSpPr>
          <p:cNvPr id="7" name="TextBox 6">
            <a:extLst>
              <a:ext uri="{FF2B5EF4-FFF2-40B4-BE49-F238E27FC236}">
                <a16:creationId xmlns:a16="http://schemas.microsoft.com/office/drawing/2014/main" id="{D9A46A6A-A083-EECD-2115-6B38A05960CB}"/>
              </a:ext>
            </a:extLst>
          </p:cNvPr>
          <p:cNvSpPr txBox="1"/>
          <p:nvPr/>
        </p:nvSpPr>
        <p:spPr>
          <a:xfrm>
            <a:off x="382656" y="4070951"/>
            <a:ext cx="8132693" cy="400110"/>
          </a:xfrm>
          <a:prstGeom prst="rect">
            <a:avLst/>
          </a:prstGeom>
          <a:noFill/>
        </p:spPr>
        <p:txBody>
          <a:bodyPr wrap="square">
            <a:spAutoFit/>
          </a:bodyPr>
          <a:lstStyle/>
          <a:p>
            <a:pPr>
              <a:lnSpc>
                <a:spcPct val="100000"/>
              </a:lnSpc>
              <a:spcBef>
                <a:spcPts val="500"/>
              </a:spcBef>
            </a:pPr>
            <a:r>
              <a:rPr lang="en-US" altLang="zh-CN" sz="2000" b="1" dirty="0"/>
              <a:t>Processing fees of a cross-chain transaction is reduced by </a:t>
            </a:r>
            <a:r>
              <a:rPr lang="en-US" altLang="zh-CN" sz="2000" b="1" dirty="0">
                <a:solidFill>
                  <a:schemeClr val="accent6"/>
                </a:solidFill>
              </a:rPr>
              <a:t>35%</a:t>
            </a:r>
            <a:r>
              <a:rPr lang="en-US" altLang="zh-CN" sz="2000" b="1" dirty="0"/>
              <a:t> ! </a:t>
            </a:r>
            <a:endParaRPr lang="en-US" altLang="zh-CN" sz="2000" b="1" dirty="0">
              <a:solidFill>
                <a:srgbClr val="0070C0"/>
              </a:solidFill>
            </a:endParaRPr>
          </a:p>
        </p:txBody>
      </p:sp>
    </p:spTree>
    <p:extLst>
      <p:ext uri="{BB962C8B-B14F-4D97-AF65-F5344CB8AC3E}">
        <p14:creationId xmlns:p14="http://schemas.microsoft.com/office/powerpoint/2010/main" val="2400114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03999-F8D5-9AB9-62C1-D26E14529FA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5F8B40-B818-12FF-8308-0FD6F3227109}"/>
              </a:ext>
            </a:extLst>
          </p:cNvPr>
          <p:cNvSpPr>
            <a:spLocks noGrp="1"/>
          </p:cNvSpPr>
          <p:nvPr>
            <p:ph type="title"/>
          </p:nvPr>
        </p:nvSpPr>
        <p:spPr/>
        <p:txBody>
          <a:bodyPr/>
          <a:lstStyle/>
          <a:p>
            <a:r>
              <a:rPr lang="en-US" dirty="0"/>
              <a:t>Real-world Deployment and Applications</a:t>
            </a:r>
          </a:p>
        </p:txBody>
      </p:sp>
      <p:sp>
        <p:nvSpPr>
          <p:cNvPr id="5" name="Slide Number Placeholder 4">
            <a:extLst>
              <a:ext uri="{FF2B5EF4-FFF2-40B4-BE49-F238E27FC236}">
                <a16:creationId xmlns:a16="http://schemas.microsoft.com/office/drawing/2014/main" id="{F1A30241-C0DA-F188-011E-BC7F4435EFAD}"/>
              </a:ext>
            </a:extLst>
          </p:cNvPr>
          <p:cNvSpPr>
            <a:spLocks noGrp="1"/>
          </p:cNvSpPr>
          <p:nvPr>
            <p:ph type="sldNum" sz="quarter" idx="12"/>
          </p:nvPr>
        </p:nvSpPr>
        <p:spPr/>
        <p:txBody>
          <a:bodyPr/>
          <a:lstStyle/>
          <a:p>
            <a:fld id="{2B7B873C-A46E-4878-A014-BF36A57BE664}" type="slidenum">
              <a:rPr lang="en-US" smtClean="0"/>
              <a:pPr/>
              <a:t>8</a:t>
            </a:fld>
            <a:endParaRPr lang="en-US" dirty="0"/>
          </a:p>
        </p:txBody>
      </p:sp>
      <p:sp>
        <p:nvSpPr>
          <p:cNvPr id="6" name="Content Placeholder 1">
            <a:extLst>
              <a:ext uri="{FF2B5EF4-FFF2-40B4-BE49-F238E27FC236}">
                <a16:creationId xmlns:a16="http://schemas.microsoft.com/office/drawing/2014/main" id="{E9514916-5DA0-E2C6-7546-0BB432F14170}"/>
              </a:ext>
            </a:extLst>
          </p:cNvPr>
          <p:cNvSpPr>
            <a:spLocks noGrp="1"/>
          </p:cNvSpPr>
          <p:nvPr>
            <p:ph idx="1"/>
          </p:nvPr>
        </p:nvSpPr>
        <p:spPr>
          <a:xfrm>
            <a:off x="160624" y="619407"/>
            <a:ext cx="8492809" cy="4427178"/>
          </a:xfrm>
        </p:spPr>
        <p:txBody>
          <a:bodyPr>
            <a:normAutofit/>
          </a:bodyPr>
          <a:lstStyle/>
          <a:p>
            <a:pPr marL="285750" indent="-285750">
              <a:lnSpc>
                <a:spcPct val="100000"/>
              </a:lnSpc>
              <a:spcBef>
                <a:spcPts val="500"/>
              </a:spcBef>
              <a:buFont typeface="Arial" panose="020B0604020202020204" pitchFamily="34" charset="0"/>
              <a:buChar char="•"/>
            </a:pPr>
            <a:endParaRPr lang="en-US" altLang="zh-CN" sz="2000" dirty="0"/>
          </a:p>
          <a:p>
            <a:pPr>
              <a:lnSpc>
                <a:spcPct val="100000"/>
              </a:lnSpc>
              <a:spcBef>
                <a:spcPts val="500"/>
              </a:spcBef>
            </a:pPr>
            <a:r>
              <a:rPr lang="en-US" sz="2000" b="1" dirty="0"/>
              <a:t>Real-world Deployment </a:t>
            </a:r>
          </a:p>
          <a:p>
            <a:pPr marL="285750" indent="-285750">
              <a:lnSpc>
                <a:spcPct val="100000"/>
              </a:lnSpc>
              <a:spcBef>
                <a:spcPts val="500"/>
              </a:spcBef>
              <a:buFont typeface="Arial" panose="020B0604020202020204" pitchFamily="34" charset="0"/>
              <a:buChar char="•"/>
            </a:pPr>
            <a:r>
              <a:rPr lang="en-US" sz="2000" dirty="0"/>
              <a:t>Relay 300,000+ Cross-chain Tx </a:t>
            </a:r>
            <a:br>
              <a:rPr lang="en-US" sz="2000" dirty="0"/>
            </a:br>
            <a:r>
              <a:rPr lang="en-US" sz="2000" dirty="0"/>
              <a:t>among 8</a:t>
            </a:r>
            <a:r>
              <a:rPr lang="en-US" altLang="zh-CN" sz="2000" dirty="0"/>
              <a:t>+</a:t>
            </a:r>
            <a:r>
              <a:rPr lang="en-US" sz="2000" dirty="0"/>
              <a:t> public chains</a:t>
            </a:r>
          </a:p>
          <a:p>
            <a:pPr marL="285750" indent="-285750">
              <a:lnSpc>
                <a:spcPct val="100000"/>
              </a:lnSpc>
              <a:spcBef>
                <a:spcPts val="500"/>
              </a:spcBef>
              <a:buFont typeface="Arial" panose="020B0604020202020204" pitchFamily="34" charset="0"/>
              <a:buChar char="•"/>
            </a:pPr>
            <a:r>
              <a:rPr lang="en-US" sz="2000" dirty="0"/>
              <a:t>Worth 8 Million+ of USD</a:t>
            </a:r>
          </a:p>
          <a:p>
            <a:pPr marL="285750" indent="-285750">
              <a:lnSpc>
                <a:spcPct val="100000"/>
              </a:lnSpc>
              <a:spcBef>
                <a:spcPts val="500"/>
              </a:spcBef>
              <a:buFont typeface="Arial" panose="020B0604020202020204" pitchFamily="34" charset="0"/>
              <a:buChar char="•"/>
            </a:pPr>
            <a:r>
              <a:rPr lang="en-US" sz="2000" dirty="0"/>
              <a:t>Support 50+ Dapps</a:t>
            </a:r>
          </a:p>
          <a:p>
            <a:pPr>
              <a:lnSpc>
                <a:spcPct val="100000"/>
              </a:lnSpc>
              <a:spcBef>
                <a:spcPts val="500"/>
              </a:spcBef>
            </a:pPr>
            <a:endParaRPr lang="en-US" altLang="zh-CN" sz="2000" dirty="0"/>
          </a:p>
        </p:txBody>
      </p:sp>
      <p:pic>
        <p:nvPicPr>
          <p:cNvPr id="4" name="Picture 3">
            <a:extLst>
              <a:ext uri="{FF2B5EF4-FFF2-40B4-BE49-F238E27FC236}">
                <a16:creationId xmlns:a16="http://schemas.microsoft.com/office/drawing/2014/main" id="{9D2D0AF1-C02E-1610-A980-FF3975DFE662}"/>
              </a:ext>
            </a:extLst>
          </p:cNvPr>
          <p:cNvPicPr>
            <a:picLocks noChangeAspect="1"/>
          </p:cNvPicPr>
          <p:nvPr/>
        </p:nvPicPr>
        <p:blipFill>
          <a:blip r:embed="rId3"/>
          <a:stretch>
            <a:fillRect/>
          </a:stretch>
        </p:blipFill>
        <p:spPr>
          <a:xfrm>
            <a:off x="4381755" y="2463591"/>
            <a:ext cx="3698131" cy="1244277"/>
          </a:xfrm>
          <a:prstGeom prst="rect">
            <a:avLst/>
          </a:prstGeom>
        </p:spPr>
      </p:pic>
      <p:pic>
        <p:nvPicPr>
          <p:cNvPr id="7" name="Picture 6">
            <a:extLst>
              <a:ext uri="{FF2B5EF4-FFF2-40B4-BE49-F238E27FC236}">
                <a16:creationId xmlns:a16="http://schemas.microsoft.com/office/drawing/2014/main" id="{1A5B5724-E3AE-4CD1-9CF7-D68669A6C553}"/>
              </a:ext>
            </a:extLst>
          </p:cNvPr>
          <p:cNvPicPr>
            <a:picLocks noChangeAspect="1"/>
          </p:cNvPicPr>
          <p:nvPr/>
        </p:nvPicPr>
        <p:blipFill>
          <a:blip r:embed="rId4"/>
          <a:stretch>
            <a:fillRect/>
          </a:stretch>
        </p:blipFill>
        <p:spPr>
          <a:xfrm>
            <a:off x="4356578" y="3125733"/>
            <a:ext cx="3796748" cy="1272123"/>
          </a:xfrm>
          <a:prstGeom prst="rect">
            <a:avLst/>
          </a:prstGeom>
        </p:spPr>
      </p:pic>
      <p:pic>
        <p:nvPicPr>
          <p:cNvPr id="9" name="Picture 8">
            <a:extLst>
              <a:ext uri="{FF2B5EF4-FFF2-40B4-BE49-F238E27FC236}">
                <a16:creationId xmlns:a16="http://schemas.microsoft.com/office/drawing/2014/main" id="{37A8E30D-FA27-3416-2F6F-CBBE58CB23A1}"/>
              </a:ext>
            </a:extLst>
          </p:cNvPr>
          <p:cNvPicPr>
            <a:picLocks noChangeAspect="1"/>
          </p:cNvPicPr>
          <p:nvPr/>
        </p:nvPicPr>
        <p:blipFill>
          <a:blip r:embed="rId5"/>
          <a:stretch>
            <a:fillRect/>
          </a:stretch>
        </p:blipFill>
        <p:spPr>
          <a:xfrm>
            <a:off x="4369166" y="3810873"/>
            <a:ext cx="3723308" cy="1183191"/>
          </a:xfrm>
          <a:prstGeom prst="rect">
            <a:avLst/>
          </a:prstGeom>
        </p:spPr>
      </p:pic>
      <p:pic>
        <p:nvPicPr>
          <p:cNvPr id="12" name="Picture 11">
            <a:extLst>
              <a:ext uri="{FF2B5EF4-FFF2-40B4-BE49-F238E27FC236}">
                <a16:creationId xmlns:a16="http://schemas.microsoft.com/office/drawing/2014/main" id="{90F64746-A2B4-7935-55CE-5B670A5FCDF2}"/>
              </a:ext>
            </a:extLst>
          </p:cNvPr>
          <p:cNvPicPr>
            <a:picLocks noChangeAspect="1"/>
          </p:cNvPicPr>
          <p:nvPr/>
        </p:nvPicPr>
        <p:blipFill>
          <a:blip r:embed="rId6"/>
          <a:stretch>
            <a:fillRect/>
          </a:stretch>
        </p:blipFill>
        <p:spPr>
          <a:xfrm>
            <a:off x="990674" y="3074778"/>
            <a:ext cx="1695377" cy="1678368"/>
          </a:xfrm>
          <a:prstGeom prst="rect">
            <a:avLst/>
          </a:prstGeom>
        </p:spPr>
      </p:pic>
      <p:pic>
        <p:nvPicPr>
          <p:cNvPr id="13" name="Picture 12">
            <a:extLst>
              <a:ext uri="{FF2B5EF4-FFF2-40B4-BE49-F238E27FC236}">
                <a16:creationId xmlns:a16="http://schemas.microsoft.com/office/drawing/2014/main" id="{A2622028-50AD-B3D3-2FE7-C0720668327A}"/>
              </a:ext>
            </a:extLst>
          </p:cNvPr>
          <p:cNvPicPr>
            <a:picLocks noChangeAspect="1"/>
          </p:cNvPicPr>
          <p:nvPr/>
        </p:nvPicPr>
        <p:blipFill>
          <a:blip r:embed="rId7"/>
          <a:stretch>
            <a:fillRect/>
          </a:stretch>
        </p:blipFill>
        <p:spPr>
          <a:xfrm>
            <a:off x="5342310" y="619407"/>
            <a:ext cx="3669248" cy="2571750"/>
          </a:xfrm>
          <a:prstGeom prst="rect">
            <a:avLst/>
          </a:prstGeom>
        </p:spPr>
      </p:pic>
    </p:spTree>
    <p:extLst>
      <p:ext uri="{BB962C8B-B14F-4D97-AF65-F5344CB8AC3E}">
        <p14:creationId xmlns:p14="http://schemas.microsoft.com/office/powerpoint/2010/main" val="705870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A5BD6D-2466-AB21-0E45-57637D5FA4C2}"/>
              </a:ext>
            </a:extLst>
          </p:cNvPr>
          <p:cNvSpPr>
            <a:spLocks noGrp="1"/>
          </p:cNvSpPr>
          <p:nvPr>
            <p:ph type="title"/>
          </p:nvPr>
        </p:nvSpPr>
        <p:spPr/>
        <p:txBody>
          <a:bodyPr/>
          <a:lstStyle/>
          <a:p>
            <a:r>
              <a:rPr lang="en-US" dirty="0"/>
              <a:t>Q&amp;A</a:t>
            </a:r>
          </a:p>
        </p:txBody>
      </p:sp>
      <p:sp>
        <p:nvSpPr>
          <p:cNvPr id="5" name="Content Placeholder 1">
            <a:extLst>
              <a:ext uri="{FF2B5EF4-FFF2-40B4-BE49-F238E27FC236}">
                <a16:creationId xmlns:a16="http://schemas.microsoft.com/office/drawing/2014/main" id="{C62DA5E7-7CEC-32B5-173B-C5A759A4DFEF}"/>
              </a:ext>
            </a:extLst>
          </p:cNvPr>
          <p:cNvSpPr txBox="1">
            <a:spLocks/>
          </p:cNvSpPr>
          <p:nvPr/>
        </p:nvSpPr>
        <p:spPr>
          <a:xfrm>
            <a:off x="357337" y="770756"/>
            <a:ext cx="8429325" cy="45017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tx1">
                  <a:lumMod val="50000"/>
                  <a:lumOff val="50000"/>
                </a:schemeClr>
              </a:buClr>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A52337"/>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A52337"/>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A5233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A52337"/>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500"/>
              </a:spcBef>
            </a:pPr>
            <a:r>
              <a:rPr lang="en-US" sz="3200" b="1" dirty="0">
                <a:solidFill>
                  <a:srgbClr val="A02337"/>
                </a:solidFill>
              </a:rPr>
              <a:t>Thanks for listening !</a:t>
            </a:r>
          </a:p>
          <a:p>
            <a:pPr algn="ctr">
              <a:lnSpc>
                <a:spcPct val="100000"/>
              </a:lnSpc>
              <a:spcBef>
                <a:spcPts val="500"/>
              </a:spcBef>
            </a:pPr>
            <a:r>
              <a:rPr lang="en-US" sz="3200" b="1" dirty="0">
                <a:solidFill>
                  <a:srgbClr val="A02337"/>
                </a:solidFill>
                <a:hlinkClick r:id="rId3">
                  <a:extLst>
                    <a:ext uri="{A12FA001-AC4F-418D-AE19-62706E023703}">
                      <ahyp:hlinkClr xmlns:ahyp="http://schemas.microsoft.com/office/drawing/2018/hyperlinkcolor" val="tx"/>
                    </a:ext>
                  </a:extLst>
                </a:hlinkClick>
              </a:rPr>
              <a:t>Yinfeng CAO</a:t>
            </a:r>
            <a:endParaRPr lang="en-US" sz="3200" dirty="0">
              <a:solidFill>
                <a:srgbClr val="A02337"/>
              </a:solidFill>
              <a:hlinkClick r:id="rId3">
                <a:extLst>
                  <a:ext uri="{A12FA001-AC4F-418D-AE19-62706E023703}">
                    <ahyp:hlinkClr xmlns:ahyp="http://schemas.microsoft.com/office/drawing/2018/hyperlinkcolor" val="tx"/>
                  </a:ext>
                </a:extLst>
              </a:hlinkClick>
            </a:endParaRPr>
          </a:p>
          <a:p>
            <a:pPr algn="ctr">
              <a:lnSpc>
                <a:spcPct val="100000"/>
              </a:lnSpc>
              <a:spcBef>
                <a:spcPts val="500"/>
              </a:spcBef>
            </a:pPr>
            <a:r>
              <a:rPr lang="en-US" sz="3200" b="1" dirty="0">
                <a:hlinkClick r:id="rId3">
                  <a:extLst>
                    <a:ext uri="{A12FA001-AC4F-418D-AE19-62706E023703}">
                      <ahyp:hlinkClr xmlns:ahyp="http://schemas.microsoft.com/office/drawing/2018/hyperlinkcolor" val="tx"/>
                    </a:ext>
                  </a:extLst>
                </a:hlinkClick>
              </a:rPr>
              <a:t>Email: yinfeng.cao@connect.polyu.hk</a:t>
            </a:r>
            <a:endParaRPr lang="en-US" sz="3200" b="1" dirty="0"/>
          </a:p>
          <a:p>
            <a:pPr algn="ctr">
              <a:lnSpc>
                <a:spcPct val="100000"/>
              </a:lnSpc>
              <a:spcBef>
                <a:spcPts val="500"/>
              </a:spcBef>
            </a:pPr>
            <a:r>
              <a:rPr lang="en-US" sz="2000" dirty="0"/>
              <a:t>WeChat: Sliverwind99             </a:t>
            </a:r>
            <a:r>
              <a:rPr lang="en-US" altLang="zh-CN" sz="2000" dirty="0"/>
              <a:t>MAP Official Site</a:t>
            </a:r>
          </a:p>
          <a:p>
            <a:pPr algn="ctr">
              <a:lnSpc>
                <a:spcPct val="100000"/>
              </a:lnSpc>
              <a:spcBef>
                <a:spcPts val="500"/>
              </a:spcBef>
            </a:pPr>
            <a:endParaRPr lang="en-US" sz="3200" b="1" dirty="0"/>
          </a:p>
          <a:p>
            <a:pPr algn="ctr">
              <a:lnSpc>
                <a:spcPct val="100000"/>
              </a:lnSpc>
              <a:spcBef>
                <a:spcPts val="500"/>
              </a:spcBef>
            </a:pPr>
            <a:endParaRPr lang="en-US" sz="3200" b="1" dirty="0">
              <a:solidFill>
                <a:srgbClr val="A02337"/>
              </a:solidFill>
            </a:endParaRPr>
          </a:p>
        </p:txBody>
      </p:sp>
      <p:sp>
        <p:nvSpPr>
          <p:cNvPr id="6" name="Slide Number Placeholder 5">
            <a:extLst>
              <a:ext uri="{FF2B5EF4-FFF2-40B4-BE49-F238E27FC236}">
                <a16:creationId xmlns:a16="http://schemas.microsoft.com/office/drawing/2014/main" id="{D763C576-6218-00C5-E686-827BDEE03664}"/>
              </a:ext>
            </a:extLst>
          </p:cNvPr>
          <p:cNvSpPr>
            <a:spLocks noGrp="1"/>
          </p:cNvSpPr>
          <p:nvPr>
            <p:ph type="sldNum" sz="quarter" idx="12"/>
          </p:nvPr>
        </p:nvSpPr>
        <p:spPr/>
        <p:txBody>
          <a:bodyPr/>
          <a:lstStyle/>
          <a:p>
            <a:fld id="{2B7B873C-A46E-4878-A014-BF36A57BE664}" type="slidenum">
              <a:rPr lang="en-US" smtClean="0"/>
              <a:pPr/>
              <a:t>9</a:t>
            </a:fld>
            <a:endParaRPr lang="en-US" dirty="0"/>
          </a:p>
        </p:txBody>
      </p:sp>
      <p:pic>
        <p:nvPicPr>
          <p:cNvPr id="4" name="Graphic 3">
            <a:extLst>
              <a:ext uri="{FF2B5EF4-FFF2-40B4-BE49-F238E27FC236}">
                <a16:creationId xmlns:a16="http://schemas.microsoft.com/office/drawing/2014/main" id="{24D27331-918C-624F-CF1E-1F233441320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18201" y="2850579"/>
            <a:ext cx="2014180" cy="2014180"/>
          </a:xfrm>
          <a:prstGeom prst="rect">
            <a:avLst/>
          </a:prstGeom>
        </p:spPr>
      </p:pic>
      <p:pic>
        <p:nvPicPr>
          <p:cNvPr id="2" name="Picture 1">
            <a:extLst>
              <a:ext uri="{FF2B5EF4-FFF2-40B4-BE49-F238E27FC236}">
                <a16:creationId xmlns:a16="http://schemas.microsoft.com/office/drawing/2014/main" id="{CBA741BF-A3E5-5CF4-DE05-2CF6C74D0567}"/>
              </a:ext>
            </a:extLst>
          </p:cNvPr>
          <p:cNvPicPr>
            <a:picLocks noChangeAspect="1"/>
          </p:cNvPicPr>
          <p:nvPr/>
        </p:nvPicPr>
        <p:blipFill>
          <a:blip r:embed="rId6"/>
          <a:stretch>
            <a:fillRect/>
          </a:stretch>
        </p:blipFill>
        <p:spPr>
          <a:xfrm>
            <a:off x="5202034" y="2820722"/>
            <a:ext cx="2185319" cy="2163394"/>
          </a:xfrm>
          <a:prstGeom prst="rect">
            <a:avLst/>
          </a:prstGeom>
        </p:spPr>
      </p:pic>
    </p:spTree>
    <p:extLst>
      <p:ext uri="{BB962C8B-B14F-4D97-AF65-F5344CB8AC3E}">
        <p14:creationId xmlns:p14="http://schemas.microsoft.com/office/powerpoint/2010/main" val="1098973038"/>
      </p:ext>
    </p:extLst>
  </p:cSld>
  <p:clrMapOvr>
    <a:masterClrMapping/>
  </p:clrMapOvr>
</p:sld>
</file>

<file path=ppt/theme/theme1.xml><?xml version="1.0" encoding="utf-8"?>
<a:theme xmlns:a="http://schemas.openxmlformats.org/drawingml/2006/main" name="PolyU PowerPoint Templat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lyU_PPT_Template_29Nov2022_16_9.pptx  -  Read-Only" id="{89FFDDEE-9FC9-A840-8E42-DFEA0ECF3A88}" vid="{D416AD7E-927A-2B41-8AE2-F81B848C4D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PolyU PowerPoint Template</Template>
  <TotalTime>11827</TotalTime>
  <Words>732</Words>
  <Application>Microsoft Macintosh PowerPoint</Application>
  <PresentationFormat>On-screen Show (16:9)</PresentationFormat>
  <Paragraphs>78</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NimbusRomNo9L</vt:lpstr>
      <vt:lpstr>Arial</vt:lpstr>
      <vt:lpstr>Calibri</vt:lpstr>
      <vt:lpstr>PolyU PowerPoint Template</vt:lpstr>
      <vt:lpstr>MAP the Blockchain World: A Trustless and Scalable Blockchain Interoperability Protocol for Cross-chain Applications</vt:lpstr>
      <vt:lpstr>The New World of Web</vt:lpstr>
      <vt:lpstr>Massive Token Distribution and Isolation</vt:lpstr>
      <vt:lpstr>Analogy of Cross-chain Problem</vt:lpstr>
      <vt:lpstr>MAP Design Philosophy: Practicability </vt:lpstr>
      <vt:lpstr>Unified Relay Chain Architecture</vt:lpstr>
      <vt:lpstr>Performance and Security</vt:lpstr>
      <vt:lpstr>Real-world Deployment and Applications</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CAO, yinfeng [Student]</dc:creator>
  <cp:lastModifiedBy>CAO YINFENG, KEVIN</cp:lastModifiedBy>
  <cp:revision>487</cp:revision>
  <cp:lastPrinted>2019-08-22T03:59:52Z</cp:lastPrinted>
  <dcterms:created xsi:type="dcterms:W3CDTF">2023-09-15T12:35:31Z</dcterms:created>
  <dcterms:modified xsi:type="dcterms:W3CDTF">2026-03-12T04:05:26Z</dcterms:modified>
</cp:coreProperties>
</file>